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73" r:id="rId2"/>
    <p:sldId id="274" r:id="rId3"/>
    <p:sldId id="275" r:id="rId4"/>
    <p:sldId id="276" r:id="rId5"/>
    <p:sldId id="278" r:id="rId6"/>
    <p:sldId id="279" r:id="rId7"/>
    <p:sldId id="280" r:id="rId8"/>
    <p:sldId id="256" r:id="rId9"/>
    <p:sldId id="259" r:id="rId10"/>
    <p:sldId id="260" r:id="rId11"/>
    <p:sldId id="270" r:id="rId12"/>
    <p:sldId id="262" r:id="rId13"/>
    <p:sldId id="261" r:id="rId14"/>
    <p:sldId id="263" r:id="rId15"/>
    <p:sldId id="264" r:id="rId16"/>
    <p:sldId id="271" r:id="rId17"/>
    <p:sldId id="265" r:id="rId18"/>
    <p:sldId id="266" r:id="rId19"/>
    <p:sldId id="267" r:id="rId20"/>
    <p:sldId id="277" r:id="rId21"/>
    <p:sldId id="272" r:id="rId22"/>
    <p:sldId id="268" r:id="rId23"/>
    <p:sldId id="2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7" autoAdjust="0"/>
  </p:normalViewPr>
  <p:slideViewPr>
    <p:cSldViewPr snapToGrid="0" snapToObjects="1">
      <p:cViewPr varScale="1">
        <p:scale>
          <a:sx n="79" d="100"/>
          <a:sy n="79" d="100"/>
        </p:scale>
        <p:origin x="-2176"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4" d="100"/>
          <a:sy n="64" d="100"/>
        </p:scale>
        <p:origin x="-33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itle>
    <c:autoTitleDeleted val="0"/>
    <c:plotArea>
      <c:layout/>
      <c:barChart>
        <c:barDir val="col"/>
        <c:grouping val="stacked"/>
        <c:varyColors val="0"/>
        <c:ser>
          <c:idx val="0"/>
          <c:order val="0"/>
          <c:tx>
            <c:strRef>
              <c:f>Sheet1!$B$1</c:f>
              <c:strCache>
                <c:ptCount val="1"/>
                <c:pt idx="0">
                  <c:v>Revenue</c:v>
                </c:pt>
              </c:strCache>
            </c:strRef>
          </c:tx>
          <c:invertIfNegative val="0"/>
          <c:cat>
            <c:numRef>
              <c:f>Sheet1!$A$2:$A$5</c:f>
              <c:numCache>
                <c:formatCode>General</c:formatCode>
                <c:ptCount val="4"/>
                <c:pt idx="0">
                  <c:v>2018.0</c:v>
                </c:pt>
                <c:pt idx="1">
                  <c:v>2019.0</c:v>
                </c:pt>
                <c:pt idx="2">
                  <c:v>2020.0</c:v>
                </c:pt>
                <c:pt idx="3">
                  <c:v>2021.0</c:v>
                </c:pt>
              </c:numCache>
            </c:numRef>
          </c:cat>
          <c:val>
            <c:numRef>
              <c:f>Sheet1!$B$2:$B$5</c:f>
              <c:numCache>
                <c:formatCode>"$"#,##0</c:formatCode>
                <c:ptCount val="4"/>
                <c:pt idx="0">
                  <c:v>1000.0</c:v>
                </c:pt>
                <c:pt idx="1">
                  <c:v>1500.0</c:v>
                </c:pt>
                <c:pt idx="2">
                  <c:v>2000.0</c:v>
                </c:pt>
                <c:pt idx="3">
                  <c:v>2500.0</c:v>
                </c:pt>
              </c:numCache>
            </c:numRef>
          </c:val>
        </c:ser>
        <c:dLbls>
          <c:showLegendKey val="0"/>
          <c:showVal val="1"/>
          <c:showCatName val="0"/>
          <c:showSerName val="0"/>
          <c:showPercent val="0"/>
          <c:showBubbleSize val="0"/>
        </c:dLbls>
        <c:gapWidth val="75"/>
        <c:overlap val="100"/>
        <c:axId val="-2019688040"/>
        <c:axId val="-2020497912"/>
      </c:barChart>
      <c:catAx>
        <c:axId val="-2019688040"/>
        <c:scaling>
          <c:orientation val="minMax"/>
        </c:scaling>
        <c:delete val="0"/>
        <c:axPos val="b"/>
        <c:numFmt formatCode="General" sourceLinked="1"/>
        <c:majorTickMark val="none"/>
        <c:minorTickMark val="none"/>
        <c:tickLblPos val="nextTo"/>
        <c:crossAx val="-2020497912"/>
        <c:crosses val="autoZero"/>
        <c:auto val="1"/>
        <c:lblAlgn val="ctr"/>
        <c:lblOffset val="100"/>
        <c:noMultiLvlLbl val="0"/>
      </c:catAx>
      <c:valAx>
        <c:axId val="-2020497912"/>
        <c:scaling>
          <c:orientation val="minMax"/>
        </c:scaling>
        <c:delete val="0"/>
        <c:axPos val="l"/>
        <c:numFmt formatCode="&quot;$&quot;#,##0" sourceLinked="1"/>
        <c:majorTickMark val="none"/>
        <c:minorTickMark val="none"/>
        <c:tickLblPos val="nextTo"/>
        <c:crossAx val="-201968804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E4A07-1FBA-7445-BAAF-2C16151EDCBE}" type="doc">
      <dgm:prSet loTypeId="urn:microsoft.com/office/officeart/2005/8/layout/matrix2" loCatId="" qsTypeId="urn:microsoft.com/office/officeart/2005/8/quickstyle/simple4" qsCatId="simple" csTypeId="urn:microsoft.com/office/officeart/2005/8/colors/accent1_2" csCatId="accent1" phldr="1"/>
      <dgm:spPr/>
      <dgm:t>
        <a:bodyPr/>
        <a:lstStyle/>
        <a:p>
          <a:endParaRPr lang="en-US"/>
        </a:p>
      </dgm:t>
    </dgm:pt>
    <dgm:pt modelId="{D6B50420-279D-B24E-BF72-933488F681F5}">
      <dgm:prSet phldrT="[Text]"/>
      <dgm:spPr/>
      <dgm:t>
        <a:bodyPr/>
        <a:lstStyle/>
        <a:p>
          <a:r>
            <a:rPr lang="en-US" dirty="0" smtClean="0"/>
            <a:t>Product</a:t>
          </a:r>
        </a:p>
        <a:p>
          <a:r>
            <a:rPr lang="en-US" dirty="0" smtClean="0"/>
            <a:t>(Describe Product)</a:t>
          </a:r>
          <a:endParaRPr lang="en-US" dirty="0"/>
        </a:p>
      </dgm:t>
    </dgm:pt>
    <dgm:pt modelId="{5245B46D-1CD9-F446-BE63-6A1842933E4E}" type="parTrans" cxnId="{B75CECDA-B2BB-3141-AF51-CA665F201310}">
      <dgm:prSet/>
      <dgm:spPr/>
      <dgm:t>
        <a:bodyPr/>
        <a:lstStyle/>
        <a:p>
          <a:endParaRPr lang="en-US"/>
        </a:p>
      </dgm:t>
    </dgm:pt>
    <dgm:pt modelId="{BEE187E3-458F-5D44-8CBB-4DF441F89F2A}" type="sibTrans" cxnId="{B75CECDA-B2BB-3141-AF51-CA665F201310}">
      <dgm:prSet/>
      <dgm:spPr/>
      <dgm:t>
        <a:bodyPr/>
        <a:lstStyle/>
        <a:p>
          <a:endParaRPr lang="en-US"/>
        </a:p>
      </dgm:t>
    </dgm:pt>
    <dgm:pt modelId="{8B950729-0594-1E4A-8796-249F91FE748C}">
      <dgm:prSet phldrT="[Text]"/>
      <dgm:spPr/>
      <dgm:t>
        <a:bodyPr/>
        <a:lstStyle/>
        <a:p>
          <a:r>
            <a:rPr lang="en-US" dirty="0" smtClean="0"/>
            <a:t>Place</a:t>
          </a:r>
        </a:p>
        <a:p>
          <a:r>
            <a:rPr lang="en-US" dirty="0" smtClean="0"/>
            <a:t>(Where will you sell it?)</a:t>
          </a:r>
          <a:endParaRPr lang="en-US" dirty="0"/>
        </a:p>
      </dgm:t>
    </dgm:pt>
    <dgm:pt modelId="{578A7A91-B470-0A4A-AA48-67B0F8E09291}" type="parTrans" cxnId="{25C9F441-DD6D-C247-96C6-BC00DD8BC365}">
      <dgm:prSet/>
      <dgm:spPr/>
      <dgm:t>
        <a:bodyPr/>
        <a:lstStyle/>
        <a:p>
          <a:endParaRPr lang="en-US"/>
        </a:p>
      </dgm:t>
    </dgm:pt>
    <dgm:pt modelId="{FFC96621-3153-A742-89A9-1808018F14DE}" type="sibTrans" cxnId="{25C9F441-DD6D-C247-96C6-BC00DD8BC365}">
      <dgm:prSet/>
      <dgm:spPr/>
      <dgm:t>
        <a:bodyPr/>
        <a:lstStyle/>
        <a:p>
          <a:endParaRPr lang="en-US"/>
        </a:p>
      </dgm:t>
    </dgm:pt>
    <dgm:pt modelId="{42842A0F-C740-8841-86C2-62DDB16F9F49}">
      <dgm:prSet phldrT="[Text]"/>
      <dgm:spPr/>
      <dgm:t>
        <a:bodyPr/>
        <a:lstStyle/>
        <a:p>
          <a:r>
            <a:rPr lang="en-US" dirty="0" smtClean="0"/>
            <a:t>Price</a:t>
          </a:r>
        </a:p>
        <a:p>
          <a:r>
            <a:rPr lang="en-US" dirty="0" smtClean="0"/>
            <a:t>(Tell us your price)</a:t>
          </a:r>
          <a:endParaRPr lang="en-US" dirty="0"/>
        </a:p>
      </dgm:t>
    </dgm:pt>
    <dgm:pt modelId="{DAFD66A6-343E-7049-A038-718E6D37ABF9}" type="parTrans" cxnId="{72EB4484-4C87-0641-9E0C-0D46C5256EBD}">
      <dgm:prSet/>
      <dgm:spPr/>
      <dgm:t>
        <a:bodyPr/>
        <a:lstStyle/>
        <a:p>
          <a:endParaRPr lang="en-US"/>
        </a:p>
      </dgm:t>
    </dgm:pt>
    <dgm:pt modelId="{F6260848-C544-2741-A28D-5F76E2972BFF}" type="sibTrans" cxnId="{72EB4484-4C87-0641-9E0C-0D46C5256EBD}">
      <dgm:prSet/>
      <dgm:spPr/>
      <dgm:t>
        <a:bodyPr/>
        <a:lstStyle/>
        <a:p>
          <a:endParaRPr lang="en-US"/>
        </a:p>
      </dgm:t>
    </dgm:pt>
    <dgm:pt modelId="{AD3D0B27-0634-AB43-BDA5-22D40A1843B4}">
      <dgm:prSet phldrT="[Text]"/>
      <dgm:spPr/>
      <dgm:t>
        <a:bodyPr/>
        <a:lstStyle/>
        <a:p>
          <a:r>
            <a:rPr lang="en-US" dirty="0" smtClean="0"/>
            <a:t>Promotion</a:t>
          </a:r>
        </a:p>
        <a:p>
          <a:r>
            <a:rPr lang="en-US" dirty="0" smtClean="0"/>
            <a:t>(Describe Promotional Tactics</a:t>
          </a:r>
          <a:endParaRPr lang="en-US" dirty="0"/>
        </a:p>
      </dgm:t>
    </dgm:pt>
    <dgm:pt modelId="{44810A0B-AEC2-C243-B4DB-AA8C87827C60}" type="parTrans" cxnId="{DB4914AA-9971-314F-9F28-B8665AB4F99C}">
      <dgm:prSet/>
      <dgm:spPr/>
      <dgm:t>
        <a:bodyPr/>
        <a:lstStyle/>
        <a:p>
          <a:endParaRPr lang="en-US"/>
        </a:p>
      </dgm:t>
    </dgm:pt>
    <dgm:pt modelId="{4E08889D-B3EC-D447-8A9B-7301FF53ECE8}" type="sibTrans" cxnId="{DB4914AA-9971-314F-9F28-B8665AB4F99C}">
      <dgm:prSet/>
      <dgm:spPr/>
      <dgm:t>
        <a:bodyPr/>
        <a:lstStyle/>
        <a:p>
          <a:endParaRPr lang="en-US"/>
        </a:p>
      </dgm:t>
    </dgm:pt>
    <dgm:pt modelId="{1DC44FBA-44E7-3342-AB74-18CFE118AEA3}" type="pres">
      <dgm:prSet presAssocID="{8D5E4A07-1FBA-7445-BAAF-2C16151EDCBE}" presName="matrix" presStyleCnt="0">
        <dgm:presLayoutVars>
          <dgm:chMax val="1"/>
          <dgm:dir/>
          <dgm:resizeHandles val="exact"/>
        </dgm:presLayoutVars>
      </dgm:prSet>
      <dgm:spPr/>
      <dgm:t>
        <a:bodyPr/>
        <a:lstStyle/>
        <a:p>
          <a:endParaRPr lang="en-US"/>
        </a:p>
      </dgm:t>
    </dgm:pt>
    <dgm:pt modelId="{C8218C0A-04BB-BC4F-AD69-4DFC3E3EBA61}" type="pres">
      <dgm:prSet presAssocID="{8D5E4A07-1FBA-7445-BAAF-2C16151EDCBE}" presName="axisShape" presStyleLbl="bgShp" presStyleIdx="0" presStyleCnt="1"/>
      <dgm:spPr/>
    </dgm:pt>
    <dgm:pt modelId="{73F4259D-705F-094C-9D97-7EC6E125CAD8}" type="pres">
      <dgm:prSet presAssocID="{8D5E4A07-1FBA-7445-BAAF-2C16151EDCBE}" presName="rect1" presStyleLbl="node1" presStyleIdx="0" presStyleCnt="4">
        <dgm:presLayoutVars>
          <dgm:chMax val="0"/>
          <dgm:chPref val="0"/>
          <dgm:bulletEnabled val="1"/>
        </dgm:presLayoutVars>
      </dgm:prSet>
      <dgm:spPr/>
      <dgm:t>
        <a:bodyPr/>
        <a:lstStyle/>
        <a:p>
          <a:endParaRPr lang="en-US"/>
        </a:p>
      </dgm:t>
    </dgm:pt>
    <dgm:pt modelId="{5A980CEA-8C05-174B-8386-E62E592BEAD0}" type="pres">
      <dgm:prSet presAssocID="{8D5E4A07-1FBA-7445-BAAF-2C16151EDCBE}" presName="rect2" presStyleLbl="node1" presStyleIdx="1" presStyleCnt="4">
        <dgm:presLayoutVars>
          <dgm:chMax val="0"/>
          <dgm:chPref val="0"/>
          <dgm:bulletEnabled val="1"/>
        </dgm:presLayoutVars>
      </dgm:prSet>
      <dgm:spPr/>
      <dgm:t>
        <a:bodyPr/>
        <a:lstStyle/>
        <a:p>
          <a:endParaRPr lang="en-US"/>
        </a:p>
      </dgm:t>
    </dgm:pt>
    <dgm:pt modelId="{22B53CEC-D268-CF46-B2D4-5F1F9BE55160}" type="pres">
      <dgm:prSet presAssocID="{8D5E4A07-1FBA-7445-BAAF-2C16151EDCBE}" presName="rect3" presStyleLbl="node1" presStyleIdx="2" presStyleCnt="4">
        <dgm:presLayoutVars>
          <dgm:chMax val="0"/>
          <dgm:chPref val="0"/>
          <dgm:bulletEnabled val="1"/>
        </dgm:presLayoutVars>
      </dgm:prSet>
      <dgm:spPr/>
      <dgm:t>
        <a:bodyPr/>
        <a:lstStyle/>
        <a:p>
          <a:endParaRPr lang="en-US"/>
        </a:p>
      </dgm:t>
    </dgm:pt>
    <dgm:pt modelId="{C03F1E22-55CF-AB48-98B6-C3ED5D868769}" type="pres">
      <dgm:prSet presAssocID="{8D5E4A07-1FBA-7445-BAAF-2C16151EDCBE}" presName="rect4" presStyleLbl="node1" presStyleIdx="3" presStyleCnt="4">
        <dgm:presLayoutVars>
          <dgm:chMax val="0"/>
          <dgm:chPref val="0"/>
          <dgm:bulletEnabled val="1"/>
        </dgm:presLayoutVars>
      </dgm:prSet>
      <dgm:spPr/>
      <dgm:t>
        <a:bodyPr/>
        <a:lstStyle/>
        <a:p>
          <a:endParaRPr lang="en-US"/>
        </a:p>
      </dgm:t>
    </dgm:pt>
  </dgm:ptLst>
  <dgm:cxnLst>
    <dgm:cxn modelId="{72EB4484-4C87-0641-9E0C-0D46C5256EBD}" srcId="{8D5E4A07-1FBA-7445-BAAF-2C16151EDCBE}" destId="{42842A0F-C740-8841-86C2-62DDB16F9F49}" srcOrd="2" destOrd="0" parTransId="{DAFD66A6-343E-7049-A038-718E6D37ABF9}" sibTransId="{F6260848-C544-2741-A28D-5F76E2972BFF}"/>
    <dgm:cxn modelId="{0054DBD8-F58E-4145-875F-6A3E8C7E5495}" type="presOf" srcId="{8D5E4A07-1FBA-7445-BAAF-2C16151EDCBE}" destId="{1DC44FBA-44E7-3342-AB74-18CFE118AEA3}" srcOrd="0" destOrd="0" presId="urn:microsoft.com/office/officeart/2005/8/layout/matrix2"/>
    <dgm:cxn modelId="{75C68635-4681-E34E-A443-75B8142729A6}" type="presOf" srcId="{8B950729-0594-1E4A-8796-249F91FE748C}" destId="{5A980CEA-8C05-174B-8386-E62E592BEAD0}" srcOrd="0" destOrd="0" presId="urn:microsoft.com/office/officeart/2005/8/layout/matrix2"/>
    <dgm:cxn modelId="{45C6CE2C-E311-3345-AFAA-0E6D77D0E129}" type="presOf" srcId="{D6B50420-279D-B24E-BF72-933488F681F5}" destId="{73F4259D-705F-094C-9D97-7EC6E125CAD8}" srcOrd="0" destOrd="0" presId="urn:microsoft.com/office/officeart/2005/8/layout/matrix2"/>
    <dgm:cxn modelId="{264706CA-9622-F84D-B320-7145E4615656}" type="presOf" srcId="{42842A0F-C740-8841-86C2-62DDB16F9F49}" destId="{22B53CEC-D268-CF46-B2D4-5F1F9BE55160}" srcOrd="0" destOrd="0" presId="urn:microsoft.com/office/officeart/2005/8/layout/matrix2"/>
    <dgm:cxn modelId="{B75CECDA-B2BB-3141-AF51-CA665F201310}" srcId="{8D5E4A07-1FBA-7445-BAAF-2C16151EDCBE}" destId="{D6B50420-279D-B24E-BF72-933488F681F5}" srcOrd="0" destOrd="0" parTransId="{5245B46D-1CD9-F446-BE63-6A1842933E4E}" sibTransId="{BEE187E3-458F-5D44-8CBB-4DF441F89F2A}"/>
    <dgm:cxn modelId="{DB4914AA-9971-314F-9F28-B8665AB4F99C}" srcId="{8D5E4A07-1FBA-7445-BAAF-2C16151EDCBE}" destId="{AD3D0B27-0634-AB43-BDA5-22D40A1843B4}" srcOrd="3" destOrd="0" parTransId="{44810A0B-AEC2-C243-B4DB-AA8C87827C60}" sibTransId="{4E08889D-B3EC-D447-8A9B-7301FF53ECE8}"/>
    <dgm:cxn modelId="{E300B0C0-52B0-CB40-8F32-3BA75940DE85}" type="presOf" srcId="{AD3D0B27-0634-AB43-BDA5-22D40A1843B4}" destId="{C03F1E22-55CF-AB48-98B6-C3ED5D868769}" srcOrd="0" destOrd="0" presId="urn:microsoft.com/office/officeart/2005/8/layout/matrix2"/>
    <dgm:cxn modelId="{25C9F441-DD6D-C247-96C6-BC00DD8BC365}" srcId="{8D5E4A07-1FBA-7445-BAAF-2C16151EDCBE}" destId="{8B950729-0594-1E4A-8796-249F91FE748C}" srcOrd="1" destOrd="0" parTransId="{578A7A91-B470-0A4A-AA48-67B0F8E09291}" sibTransId="{FFC96621-3153-A742-89A9-1808018F14DE}"/>
    <dgm:cxn modelId="{B21C1A65-FA00-1C4E-A96C-02078D91D5B4}" type="presParOf" srcId="{1DC44FBA-44E7-3342-AB74-18CFE118AEA3}" destId="{C8218C0A-04BB-BC4F-AD69-4DFC3E3EBA61}" srcOrd="0" destOrd="0" presId="urn:microsoft.com/office/officeart/2005/8/layout/matrix2"/>
    <dgm:cxn modelId="{71F331C7-52D3-2D46-9F07-196A9098982F}" type="presParOf" srcId="{1DC44FBA-44E7-3342-AB74-18CFE118AEA3}" destId="{73F4259D-705F-094C-9D97-7EC6E125CAD8}" srcOrd="1" destOrd="0" presId="urn:microsoft.com/office/officeart/2005/8/layout/matrix2"/>
    <dgm:cxn modelId="{8BEAC050-D27D-934C-BC55-BC90538DB84E}" type="presParOf" srcId="{1DC44FBA-44E7-3342-AB74-18CFE118AEA3}" destId="{5A980CEA-8C05-174B-8386-E62E592BEAD0}" srcOrd="2" destOrd="0" presId="urn:microsoft.com/office/officeart/2005/8/layout/matrix2"/>
    <dgm:cxn modelId="{CA979DD3-6830-F74F-877C-3FC7A669E3C8}" type="presParOf" srcId="{1DC44FBA-44E7-3342-AB74-18CFE118AEA3}" destId="{22B53CEC-D268-CF46-B2D4-5F1F9BE55160}" srcOrd="3" destOrd="0" presId="urn:microsoft.com/office/officeart/2005/8/layout/matrix2"/>
    <dgm:cxn modelId="{AE1E9691-4DB0-CF49-B617-FB159B03309C}" type="presParOf" srcId="{1DC44FBA-44E7-3342-AB74-18CFE118AEA3}" destId="{C03F1E22-55CF-AB48-98B6-C3ED5D86876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12896-CB0B-5847-AFB5-970FC77129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3A492551-B346-3B4E-89E6-BCC8544AD7ED}">
      <dgm:prSet phldrT="[Text]"/>
      <dgm:spPr/>
      <dgm:t>
        <a:bodyPr/>
        <a:lstStyle/>
        <a:p>
          <a:r>
            <a:rPr lang="en-US" dirty="0" smtClean="0"/>
            <a:t>CEO</a:t>
          </a:r>
          <a:endParaRPr lang="en-US" dirty="0"/>
        </a:p>
      </dgm:t>
    </dgm:pt>
    <dgm:pt modelId="{5CF35300-8598-1D4D-AF73-B75C4219062A}" type="parTrans" cxnId="{B00C41FE-96F1-E54A-82FF-6C55A14BA3C0}">
      <dgm:prSet/>
      <dgm:spPr/>
      <dgm:t>
        <a:bodyPr/>
        <a:lstStyle/>
        <a:p>
          <a:endParaRPr lang="en-US"/>
        </a:p>
      </dgm:t>
    </dgm:pt>
    <dgm:pt modelId="{02EC5937-7670-1844-A9D7-D2C160F093A6}" type="sibTrans" cxnId="{B00C41FE-96F1-E54A-82FF-6C55A14BA3C0}">
      <dgm:prSet/>
      <dgm:spPr/>
      <dgm:t>
        <a:bodyPr/>
        <a:lstStyle/>
        <a:p>
          <a:endParaRPr lang="en-US"/>
        </a:p>
      </dgm:t>
    </dgm:pt>
    <dgm:pt modelId="{82DC4CA8-FD59-B84E-9C42-89EA7B7EE9F0}" type="asst">
      <dgm:prSet phldrT="[Text]" phldr="1"/>
      <dgm:spPr/>
      <dgm:t>
        <a:bodyPr/>
        <a:lstStyle/>
        <a:p>
          <a:endParaRPr lang="en-US" dirty="0"/>
        </a:p>
      </dgm:t>
    </dgm:pt>
    <dgm:pt modelId="{84AED11B-D0C6-AD4A-871F-87E76E50070A}" type="parTrans" cxnId="{54C23BBD-B95A-8940-8516-4B09156232F1}">
      <dgm:prSet/>
      <dgm:spPr/>
      <dgm:t>
        <a:bodyPr/>
        <a:lstStyle/>
        <a:p>
          <a:endParaRPr lang="en-US"/>
        </a:p>
      </dgm:t>
    </dgm:pt>
    <dgm:pt modelId="{680A9999-773C-EB4C-ACDD-1B583BE5EE06}" type="sibTrans" cxnId="{54C23BBD-B95A-8940-8516-4B09156232F1}">
      <dgm:prSet/>
      <dgm:spPr/>
      <dgm:t>
        <a:bodyPr/>
        <a:lstStyle/>
        <a:p>
          <a:endParaRPr lang="en-US"/>
        </a:p>
      </dgm:t>
    </dgm:pt>
    <dgm:pt modelId="{53E571D4-D504-BD4D-BB49-232B967D0403}">
      <dgm:prSet phldrT="[Text]"/>
      <dgm:spPr/>
      <dgm:t>
        <a:bodyPr/>
        <a:lstStyle/>
        <a:p>
          <a:r>
            <a:rPr lang="en-US" dirty="0" smtClean="0"/>
            <a:t>VP of Marketing</a:t>
          </a:r>
          <a:endParaRPr lang="en-US" dirty="0"/>
        </a:p>
      </dgm:t>
    </dgm:pt>
    <dgm:pt modelId="{DD935591-874B-804F-9B5C-B6CAAD21F4F0}" type="parTrans" cxnId="{A39CC2BD-F1A1-034C-AF3D-55E767884230}">
      <dgm:prSet/>
      <dgm:spPr/>
      <dgm:t>
        <a:bodyPr/>
        <a:lstStyle/>
        <a:p>
          <a:endParaRPr lang="en-US"/>
        </a:p>
      </dgm:t>
    </dgm:pt>
    <dgm:pt modelId="{61F28108-8A67-2E45-9679-6DA39D648E56}" type="sibTrans" cxnId="{A39CC2BD-F1A1-034C-AF3D-55E767884230}">
      <dgm:prSet/>
      <dgm:spPr/>
      <dgm:t>
        <a:bodyPr/>
        <a:lstStyle/>
        <a:p>
          <a:endParaRPr lang="en-US"/>
        </a:p>
      </dgm:t>
    </dgm:pt>
    <dgm:pt modelId="{58D63D25-0AA4-594F-A669-BC77575B794F}">
      <dgm:prSet phldrT="[Text]"/>
      <dgm:spPr/>
      <dgm:t>
        <a:bodyPr/>
        <a:lstStyle/>
        <a:p>
          <a:r>
            <a:rPr lang="en-US" dirty="0" smtClean="0"/>
            <a:t>VP of Operations</a:t>
          </a:r>
          <a:endParaRPr lang="en-US" dirty="0"/>
        </a:p>
      </dgm:t>
    </dgm:pt>
    <dgm:pt modelId="{079BD8DE-60D9-7A44-BEDF-A974A09D7983}" type="parTrans" cxnId="{0E69B175-5574-A04D-9D0B-4446AB0EFA6E}">
      <dgm:prSet/>
      <dgm:spPr/>
      <dgm:t>
        <a:bodyPr/>
        <a:lstStyle/>
        <a:p>
          <a:endParaRPr lang="en-US"/>
        </a:p>
      </dgm:t>
    </dgm:pt>
    <dgm:pt modelId="{99F7D0A1-96DA-4D41-AFCA-3048AABAB47C}" type="sibTrans" cxnId="{0E69B175-5574-A04D-9D0B-4446AB0EFA6E}">
      <dgm:prSet/>
      <dgm:spPr/>
      <dgm:t>
        <a:bodyPr/>
        <a:lstStyle/>
        <a:p>
          <a:endParaRPr lang="en-US"/>
        </a:p>
      </dgm:t>
    </dgm:pt>
    <dgm:pt modelId="{4288F2B9-811A-6344-A623-2323EC9756F6}">
      <dgm:prSet phldrT="[Text]"/>
      <dgm:spPr/>
      <dgm:t>
        <a:bodyPr/>
        <a:lstStyle/>
        <a:p>
          <a:r>
            <a:rPr lang="en-US" dirty="0" smtClean="0"/>
            <a:t>VP of R&amp;D</a:t>
          </a:r>
          <a:endParaRPr lang="en-US" dirty="0"/>
        </a:p>
      </dgm:t>
    </dgm:pt>
    <dgm:pt modelId="{3DC33ACA-E56C-0842-8F84-BE2C8896BFAD}" type="parTrans" cxnId="{CAEC07B7-BEFA-9544-BFB4-43943DF5FF1A}">
      <dgm:prSet/>
      <dgm:spPr/>
      <dgm:t>
        <a:bodyPr/>
        <a:lstStyle/>
        <a:p>
          <a:endParaRPr lang="en-US"/>
        </a:p>
      </dgm:t>
    </dgm:pt>
    <dgm:pt modelId="{3D81A5B8-9B19-264E-B526-EAFD3F5F6AA1}" type="sibTrans" cxnId="{CAEC07B7-BEFA-9544-BFB4-43943DF5FF1A}">
      <dgm:prSet/>
      <dgm:spPr/>
      <dgm:t>
        <a:bodyPr/>
        <a:lstStyle/>
        <a:p>
          <a:endParaRPr lang="en-US"/>
        </a:p>
      </dgm:t>
    </dgm:pt>
    <dgm:pt modelId="{61C11944-EB92-BF4E-9F03-8F7067CAEFF2}" type="pres">
      <dgm:prSet presAssocID="{46212896-CB0B-5847-AFB5-970FC7712911}" presName="hierChild1" presStyleCnt="0">
        <dgm:presLayoutVars>
          <dgm:orgChart val="1"/>
          <dgm:chPref val="1"/>
          <dgm:dir/>
          <dgm:animOne val="branch"/>
          <dgm:animLvl val="lvl"/>
          <dgm:resizeHandles/>
        </dgm:presLayoutVars>
      </dgm:prSet>
      <dgm:spPr/>
      <dgm:t>
        <a:bodyPr/>
        <a:lstStyle/>
        <a:p>
          <a:endParaRPr lang="en-US"/>
        </a:p>
      </dgm:t>
    </dgm:pt>
    <dgm:pt modelId="{B3BF13D9-79F9-8A41-9E85-D0F5DEAC940D}" type="pres">
      <dgm:prSet presAssocID="{3A492551-B346-3B4E-89E6-BCC8544AD7ED}" presName="hierRoot1" presStyleCnt="0">
        <dgm:presLayoutVars>
          <dgm:hierBranch val="init"/>
        </dgm:presLayoutVars>
      </dgm:prSet>
      <dgm:spPr/>
    </dgm:pt>
    <dgm:pt modelId="{655586C4-1AE7-FD49-96D7-EB30A24DE5D7}" type="pres">
      <dgm:prSet presAssocID="{3A492551-B346-3B4E-89E6-BCC8544AD7ED}" presName="rootComposite1" presStyleCnt="0"/>
      <dgm:spPr/>
    </dgm:pt>
    <dgm:pt modelId="{EBCAFB08-5C1C-474F-997A-B10BFD8463FD}" type="pres">
      <dgm:prSet presAssocID="{3A492551-B346-3B4E-89E6-BCC8544AD7ED}" presName="rootText1" presStyleLbl="node0" presStyleIdx="0" presStyleCnt="1">
        <dgm:presLayoutVars>
          <dgm:chPref val="3"/>
        </dgm:presLayoutVars>
      </dgm:prSet>
      <dgm:spPr/>
      <dgm:t>
        <a:bodyPr/>
        <a:lstStyle/>
        <a:p>
          <a:endParaRPr lang="en-US"/>
        </a:p>
      </dgm:t>
    </dgm:pt>
    <dgm:pt modelId="{5F701A14-47DE-7449-8EDF-CADFF7E3B637}" type="pres">
      <dgm:prSet presAssocID="{3A492551-B346-3B4E-89E6-BCC8544AD7ED}" presName="rootConnector1" presStyleLbl="node1" presStyleIdx="0" presStyleCnt="0"/>
      <dgm:spPr/>
      <dgm:t>
        <a:bodyPr/>
        <a:lstStyle/>
        <a:p>
          <a:endParaRPr lang="en-US"/>
        </a:p>
      </dgm:t>
    </dgm:pt>
    <dgm:pt modelId="{7A9EBC1D-6AE7-BE49-A28B-D0406A6B511D}" type="pres">
      <dgm:prSet presAssocID="{3A492551-B346-3B4E-89E6-BCC8544AD7ED}" presName="hierChild2" presStyleCnt="0"/>
      <dgm:spPr/>
    </dgm:pt>
    <dgm:pt modelId="{1E33E388-E182-8E45-8ED2-E625F51D82F3}" type="pres">
      <dgm:prSet presAssocID="{DD935591-874B-804F-9B5C-B6CAAD21F4F0}" presName="Name37" presStyleLbl="parChTrans1D2" presStyleIdx="0" presStyleCnt="4"/>
      <dgm:spPr/>
      <dgm:t>
        <a:bodyPr/>
        <a:lstStyle/>
        <a:p>
          <a:endParaRPr lang="en-US"/>
        </a:p>
      </dgm:t>
    </dgm:pt>
    <dgm:pt modelId="{AB284B8C-5FBF-6746-A8A4-B039763C428C}" type="pres">
      <dgm:prSet presAssocID="{53E571D4-D504-BD4D-BB49-232B967D0403}" presName="hierRoot2" presStyleCnt="0">
        <dgm:presLayoutVars>
          <dgm:hierBranch val="init"/>
        </dgm:presLayoutVars>
      </dgm:prSet>
      <dgm:spPr/>
    </dgm:pt>
    <dgm:pt modelId="{BA496D6E-B66E-834F-A18E-F071FABCFF3B}" type="pres">
      <dgm:prSet presAssocID="{53E571D4-D504-BD4D-BB49-232B967D0403}" presName="rootComposite" presStyleCnt="0"/>
      <dgm:spPr/>
    </dgm:pt>
    <dgm:pt modelId="{5D710BD1-14F4-7948-8534-57DC5B888480}" type="pres">
      <dgm:prSet presAssocID="{53E571D4-D504-BD4D-BB49-232B967D0403}" presName="rootText" presStyleLbl="node2" presStyleIdx="0" presStyleCnt="3">
        <dgm:presLayoutVars>
          <dgm:chPref val="3"/>
        </dgm:presLayoutVars>
      </dgm:prSet>
      <dgm:spPr/>
      <dgm:t>
        <a:bodyPr/>
        <a:lstStyle/>
        <a:p>
          <a:endParaRPr lang="en-US"/>
        </a:p>
      </dgm:t>
    </dgm:pt>
    <dgm:pt modelId="{EF77387A-3B0F-A943-B171-8E3AAF2AA961}" type="pres">
      <dgm:prSet presAssocID="{53E571D4-D504-BD4D-BB49-232B967D0403}" presName="rootConnector" presStyleLbl="node2" presStyleIdx="0" presStyleCnt="3"/>
      <dgm:spPr/>
      <dgm:t>
        <a:bodyPr/>
        <a:lstStyle/>
        <a:p>
          <a:endParaRPr lang="en-US"/>
        </a:p>
      </dgm:t>
    </dgm:pt>
    <dgm:pt modelId="{9B1F9A6E-05B4-8E48-9819-BBF837D57383}" type="pres">
      <dgm:prSet presAssocID="{53E571D4-D504-BD4D-BB49-232B967D0403}" presName="hierChild4" presStyleCnt="0"/>
      <dgm:spPr/>
    </dgm:pt>
    <dgm:pt modelId="{C99C2A9E-FF2D-AE45-8FA1-680DAF43CB54}" type="pres">
      <dgm:prSet presAssocID="{53E571D4-D504-BD4D-BB49-232B967D0403}" presName="hierChild5" presStyleCnt="0"/>
      <dgm:spPr/>
    </dgm:pt>
    <dgm:pt modelId="{B47B00A0-7E00-104C-85BA-BE990F349210}" type="pres">
      <dgm:prSet presAssocID="{079BD8DE-60D9-7A44-BEDF-A974A09D7983}" presName="Name37" presStyleLbl="parChTrans1D2" presStyleIdx="1" presStyleCnt="4"/>
      <dgm:spPr/>
      <dgm:t>
        <a:bodyPr/>
        <a:lstStyle/>
        <a:p>
          <a:endParaRPr lang="en-US"/>
        </a:p>
      </dgm:t>
    </dgm:pt>
    <dgm:pt modelId="{AD678AA2-C017-4542-A321-D553065B3A59}" type="pres">
      <dgm:prSet presAssocID="{58D63D25-0AA4-594F-A669-BC77575B794F}" presName="hierRoot2" presStyleCnt="0">
        <dgm:presLayoutVars>
          <dgm:hierBranch val="init"/>
        </dgm:presLayoutVars>
      </dgm:prSet>
      <dgm:spPr/>
    </dgm:pt>
    <dgm:pt modelId="{E3CC3C25-F2AE-964C-B53B-E8F20022473D}" type="pres">
      <dgm:prSet presAssocID="{58D63D25-0AA4-594F-A669-BC77575B794F}" presName="rootComposite" presStyleCnt="0"/>
      <dgm:spPr/>
    </dgm:pt>
    <dgm:pt modelId="{0C373F78-3C21-D445-A111-A8B7683C7E65}" type="pres">
      <dgm:prSet presAssocID="{58D63D25-0AA4-594F-A669-BC77575B794F}" presName="rootText" presStyleLbl="node2" presStyleIdx="1" presStyleCnt="3">
        <dgm:presLayoutVars>
          <dgm:chPref val="3"/>
        </dgm:presLayoutVars>
      </dgm:prSet>
      <dgm:spPr/>
      <dgm:t>
        <a:bodyPr/>
        <a:lstStyle/>
        <a:p>
          <a:endParaRPr lang="en-US"/>
        </a:p>
      </dgm:t>
    </dgm:pt>
    <dgm:pt modelId="{622C7636-1342-4741-9CF2-FDA1BBEAF77B}" type="pres">
      <dgm:prSet presAssocID="{58D63D25-0AA4-594F-A669-BC77575B794F}" presName="rootConnector" presStyleLbl="node2" presStyleIdx="1" presStyleCnt="3"/>
      <dgm:spPr/>
      <dgm:t>
        <a:bodyPr/>
        <a:lstStyle/>
        <a:p>
          <a:endParaRPr lang="en-US"/>
        </a:p>
      </dgm:t>
    </dgm:pt>
    <dgm:pt modelId="{01F7F587-177D-0548-92B7-AA7F9F29C367}" type="pres">
      <dgm:prSet presAssocID="{58D63D25-0AA4-594F-A669-BC77575B794F}" presName="hierChild4" presStyleCnt="0"/>
      <dgm:spPr/>
    </dgm:pt>
    <dgm:pt modelId="{57C96C1A-A0DC-464A-9229-3F383F5B40F1}" type="pres">
      <dgm:prSet presAssocID="{58D63D25-0AA4-594F-A669-BC77575B794F}" presName="hierChild5" presStyleCnt="0"/>
      <dgm:spPr/>
    </dgm:pt>
    <dgm:pt modelId="{B5F5B161-B2F6-A44B-B4E3-7B0BB12F7105}" type="pres">
      <dgm:prSet presAssocID="{3DC33ACA-E56C-0842-8F84-BE2C8896BFAD}" presName="Name37" presStyleLbl="parChTrans1D2" presStyleIdx="2" presStyleCnt="4"/>
      <dgm:spPr/>
      <dgm:t>
        <a:bodyPr/>
        <a:lstStyle/>
        <a:p>
          <a:endParaRPr lang="en-US"/>
        </a:p>
      </dgm:t>
    </dgm:pt>
    <dgm:pt modelId="{914AE5E3-D4B8-DD40-A542-FD9E35923030}" type="pres">
      <dgm:prSet presAssocID="{4288F2B9-811A-6344-A623-2323EC9756F6}" presName="hierRoot2" presStyleCnt="0">
        <dgm:presLayoutVars>
          <dgm:hierBranch val="init"/>
        </dgm:presLayoutVars>
      </dgm:prSet>
      <dgm:spPr/>
    </dgm:pt>
    <dgm:pt modelId="{4F19E72A-C62E-DA40-833E-3D2D21A24C40}" type="pres">
      <dgm:prSet presAssocID="{4288F2B9-811A-6344-A623-2323EC9756F6}" presName="rootComposite" presStyleCnt="0"/>
      <dgm:spPr/>
    </dgm:pt>
    <dgm:pt modelId="{B3D1CABA-835A-B94B-BB5C-8951004BC9B8}" type="pres">
      <dgm:prSet presAssocID="{4288F2B9-811A-6344-A623-2323EC9756F6}" presName="rootText" presStyleLbl="node2" presStyleIdx="2" presStyleCnt="3">
        <dgm:presLayoutVars>
          <dgm:chPref val="3"/>
        </dgm:presLayoutVars>
      </dgm:prSet>
      <dgm:spPr/>
      <dgm:t>
        <a:bodyPr/>
        <a:lstStyle/>
        <a:p>
          <a:endParaRPr lang="en-US"/>
        </a:p>
      </dgm:t>
    </dgm:pt>
    <dgm:pt modelId="{409C5700-18F6-D242-9B38-D06A33FC76BC}" type="pres">
      <dgm:prSet presAssocID="{4288F2B9-811A-6344-A623-2323EC9756F6}" presName="rootConnector" presStyleLbl="node2" presStyleIdx="2" presStyleCnt="3"/>
      <dgm:spPr/>
      <dgm:t>
        <a:bodyPr/>
        <a:lstStyle/>
        <a:p>
          <a:endParaRPr lang="en-US"/>
        </a:p>
      </dgm:t>
    </dgm:pt>
    <dgm:pt modelId="{D0B2CF71-EA9E-3544-9D64-1544058AC013}" type="pres">
      <dgm:prSet presAssocID="{4288F2B9-811A-6344-A623-2323EC9756F6}" presName="hierChild4" presStyleCnt="0"/>
      <dgm:spPr/>
    </dgm:pt>
    <dgm:pt modelId="{EB834141-81B6-B045-8561-FC8E159D3190}" type="pres">
      <dgm:prSet presAssocID="{4288F2B9-811A-6344-A623-2323EC9756F6}" presName="hierChild5" presStyleCnt="0"/>
      <dgm:spPr/>
    </dgm:pt>
    <dgm:pt modelId="{A6C0F5BE-F7A4-A940-A15B-75270248C5FE}" type="pres">
      <dgm:prSet presAssocID="{3A492551-B346-3B4E-89E6-BCC8544AD7ED}" presName="hierChild3" presStyleCnt="0"/>
      <dgm:spPr/>
    </dgm:pt>
    <dgm:pt modelId="{31D9720D-2047-2349-B8B0-895A94C9BB38}" type="pres">
      <dgm:prSet presAssocID="{84AED11B-D0C6-AD4A-871F-87E76E50070A}" presName="Name111" presStyleLbl="parChTrans1D2" presStyleIdx="3" presStyleCnt="4"/>
      <dgm:spPr/>
      <dgm:t>
        <a:bodyPr/>
        <a:lstStyle/>
        <a:p>
          <a:endParaRPr lang="en-US"/>
        </a:p>
      </dgm:t>
    </dgm:pt>
    <dgm:pt modelId="{9336BCF2-6E50-5249-B937-2C3FD7924C9E}" type="pres">
      <dgm:prSet presAssocID="{82DC4CA8-FD59-B84E-9C42-89EA7B7EE9F0}" presName="hierRoot3" presStyleCnt="0">
        <dgm:presLayoutVars>
          <dgm:hierBranch val="init"/>
        </dgm:presLayoutVars>
      </dgm:prSet>
      <dgm:spPr/>
    </dgm:pt>
    <dgm:pt modelId="{515633C3-6DB1-AB4F-B9D7-C1C4622DEEB5}" type="pres">
      <dgm:prSet presAssocID="{82DC4CA8-FD59-B84E-9C42-89EA7B7EE9F0}" presName="rootComposite3" presStyleCnt="0"/>
      <dgm:spPr/>
    </dgm:pt>
    <dgm:pt modelId="{DE2AB219-BCE5-7641-A8EF-EB32876C9871}" type="pres">
      <dgm:prSet presAssocID="{82DC4CA8-FD59-B84E-9C42-89EA7B7EE9F0}" presName="rootText3" presStyleLbl="asst1" presStyleIdx="0" presStyleCnt="1">
        <dgm:presLayoutVars>
          <dgm:chPref val="3"/>
        </dgm:presLayoutVars>
      </dgm:prSet>
      <dgm:spPr/>
      <dgm:t>
        <a:bodyPr/>
        <a:lstStyle/>
        <a:p>
          <a:endParaRPr lang="en-US"/>
        </a:p>
      </dgm:t>
    </dgm:pt>
    <dgm:pt modelId="{C900A867-A058-4D4D-B87F-1900AC9FB7EB}" type="pres">
      <dgm:prSet presAssocID="{82DC4CA8-FD59-B84E-9C42-89EA7B7EE9F0}" presName="rootConnector3" presStyleLbl="asst1" presStyleIdx="0" presStyleCnt="1"/>
      <dgm:spPr/>
      <dgm:t>
        <a:bodyPr/>
        <a:lstStyle/>
        <a:p>
          <a:endParaRPr lang="en-US"/>
        </a:p>
      </dgm:t>
    </dgm:pt>
    <dgm:pt modelId="{DD3A6280-13B8-B248-AFAA-DA89EC0F189B}" type="pres">
      <dgm:prSet presAssocID="{82DC4CA8-FD59-B84E-9C42-89EA7B7EE9F0}" presName="hierChild6" presStyleCnt="0"/>
      <dgm:spPr/>
    </dgm:pt>
    <dgm:pt modelId="{4113F530-371B-AC42-B87E-0CA0B218C9C1}" type="pres">
      <dgm:prSet presAssocID="{82DC4CA8-FD59-B84E-9C42-89EA7B7EE9F0}" presName="hierChild7" presStyleCnt="0"/>
      <dgm:spPr/>
    </dgm:pt>
  </dgm:ptLst>
  <dgm:cxnLst>
    <dgm:cxn modelId="{A59EACA9-E437-714E-9A00-5BA50FB2A743}" type="presOf" srcId="{4288F2B9-811A-6344-A623-2323EC9756F6}" destId="{B3D1CABA-835A-B94B-BB5C-8951004BC9B8}" srcOrd="0" destOrd="0" presId="urn:microsoft.com/office/officeart/2005/8/layout/orgChart1"/>
    <dgm:cxn modelId="{EBF7ACAE-4B0D-FC48-A939-4307FDFE0CF3}" type="presOf" srcId="{58D63D25-0AA4-594F-A669-BC77575B794F}" destId="{0C373F78-3C21-D445-A111-A8B7683C7E65}" srcOrd="0" destOrd="0" presId="urn:microsoft.com/office/officeart/2005/8/layout/orgChart1"/>
    <dgm:cxn modelId="{92A7DD41-DE48-4D4F-87E8-69DE83E03C84}" type="presOf" srcId="{3A492551-B346-3B4E-89E6-BCC8544AD7ED}" destId="{5F701A14-47DE-7449-8EDF-CADFF7E3B637}" srcOrd="1" destOrd="0" presId="urn:microsoft.com/office/officeart/2005/8/layout/orgChart1"/>
    <dgm:cxn modelId="{FB9A5976-71C1-DE4C-ABF9-6D9ABC925781}" type="presOf" srcId="{53E571D4-D504-BD4D-BB49-232B967D0403}" destId="{5D710BD1-14F4-7948-8534-57DC5B888480}" srcOrd="0" destOrd="0" presId="urn:microsoft.com/office/officeart/2005/8/layout/orgChart1"/>
    <dgm:cxn modelId="{54C23BBD-B95A-8940-8516-4B09156232F1}" srcId="{3A492551-B346-3B4E-89E6-BCC8544AD7ED}" destId="{82DC4CA8-FD59-B84E-9C42-89EA7B7EE9F0}" srcOrd="0" destOrd="0" parTransId="{84AED11B-D0C6-AD4A-871F-87E76E50070A}" sibTransId="{680A9999-773C-EB4C-ACDD-1B583BE5EE06}"/>
    <dgm:cxn modelId="{B00C41FE-96F1-E54A-82FF-6C55A14BA3C0}" srcId="{46212896-CB0B-5847-AFB5-970FC7712911}" destId="{3A492551-B346-3B4E-89E6-BCC8544AD7ED}" srcOrd="0" destOrd="0" parTransId="{5CF35300-8598-1D4D-AF73-B75C4219062A}" sibTransId="{02EC5937-7670-1844-A9D7-D2C160F093A6}"/>
    <dgm:cxn modelId="{CC0CF4EF-763B-514C-83A2-1F63B9FD976E}" type="presOf" srcId="{3DC33ACA-E56C-0842-8F84-BE2C8896BFAD}" destId="{B5F5B161-B2F6-A44B-B4E3-7B0BB12F7105}" srcOrd="0" destOrd="0" presId="urn:microsoft.com/office/officeart/2005/8/layout/orgChart1"/>
    <dgm:cxn modelId="{1775FDA8-5696-1C43-AF6E-973DF5E61C5B}" type="presOf" srcId="{4288F2B9-811A-6344-A623-2323EC9756F6}" destId="{409C5700-18F6-D242-9B38-D06A33FC76BC}" srcOrd="1" destOrd="0" presId="urn:microsoft.com/office/officeart/2005/8/layout/orgChart1"/>
    <dgm:cxn modelId="{290C9097-CC93-E748-BB2D-FACD1B5B99EA}" type="presOf" srcId="{46212896-CB0B-5847-AFB5-970FC7712911}" destId="{61C11944-EB92-BF4E-9F03-8F7067CAEFF2}" srcOrd="0" destOrd="0" presId="urn:microsoft.com/office/officeart/2005/8/layout/orgChart1"/>
    <dgm:cxn modelId="{6F88E8B3-E253-AA49-8DDD-9CCAD88D675C}" type="presOf" srcId="{53E571D4-D504-BD4D-BB49-232B967D0403}" destId="{EF77387A-3B0F-A943-B171-8E3AAF2AA961}" srcOrd="1" destOrd="0" presId="urn:microsoft.com/office/officeart/2005/8/layout/orgChart1"/>
    <dgm:cxn modelId="{A49AB8BB-901A-D849-AA29-9C9D4CADF6BF}" type="presOf" srcId="{84AED11B-D0C6-AD4A-871F-87E76E50070A}" destId="{31D9720D-2047-2349-B8B0-895A94C9BB38}" srcOrd="0" destOrd="0" presId="urn:microsoft.com/office/officeart/2005/8/layout/orgChart1"/>
    <dgm:cxn modelId="{E1EA3FC9-057B-E040-B236-79883689CB47}" type="presOf" srcId="{82DC4CA8-FD59-B84E-9C42-89EA7B7EE9F0}" destId="{DE2AB219-BCE5-7641-A8EF-EB32876C9871}" srcOrd="0" destOrd="0" presId="urn:microsoft.com/office/officeart/2005/8/layout/orgChart1"/>
    <dgm:cxn modelId="{29C65444-9CED-1A44-BB9B-36A922675277}" type="presOf" srcId="{3A492551-B346-3B4E-89E6-BCC8544AD7ED}" destId="{EBCAFB08-5C1C-474F-997A-B10BFD8463FD}" srcOrd="0" destOrd="0" presId="urn:microsoft.com/office/officeart/2005/8/layout/orgChart1"/>
    <dgm:cxn modelId="{0E69B175-5574-A04D-9D0B-4446AB0EFA6E}" srcId="{3A492551-B346-3B4E-89E6-BCC8544AD7ED}" destId="{58D63D25-0AA4-594F-A669-BC77575B794F}" srcOrd="2" destOrd="0" parTransId="{079BD8DE-60D9-7A44-BEDF-A974A09D7983}" sibTransId="{99F7D0A1-96DA-4D41-AFCA-3048AABAB47C}"/>
    <dgm:cxn modelId="{9D045EAC-E7AF-2542-ABCB-E7549226279C}" type="presOf" srcId="{58D63D25-0AA4-594F-A669-BC77575B794F}" destId="{622C7636-1342-4741-9CF2-FDA1BBEAF77B}" srcOrd="1" destOrd="0" presId="urn:microsoft.com/office/officeart/2005/8/layout/orgChart1"/>
    <dgm:cxn modelId="{1B4BB9FB-2859-FB4B-A4B5-9375B937B0BB}" type="presOf" srcId="{DD935591-874B-804F-9B5C-B6CAAD21F4F0}" destId="{1E33E388-E182-8E45-8ED2-E625F51D82F3}" srcOrd="0" destOrd="0" presId="urn:microsoft.com/office/officeart/2005/8/layout/orgChart1"/>
    <dgm:cxn modelId="{CAEC07B7-BEFA-9544-BFB4-43943DF5FF1A}" srcId="{3A492551-B346-3B4E-89E6-BCC8544AD7ED}" destId="{4288F2B9-811A-6344-A623-2323EC9756F6}" srcOrd="3" destOrd="0" parTransId="{3DC33ACA-E56C-0842-8F84-BE2C8896BFAD}" sibTransId="{3D81A5B8-9B19-264E-B526-EAFD3F5F6AA1}"/>
    <dgm:cxn modelId="{27C29AFD-7AA0-B640-A035-E414CB82A72A}" type="presOf" srcId="{079BD8DE-60D9-7A44-BEDF-A974A09D7983}" destId="{B47B00A0-7E00-104C-85BA-BE990F349210}" srcOrd="0" destOrd="0" presId="urn:microsoft.com/office/officeart/2005/8/layout/orgChart1"/>
    <dgm:cxn modelId="{A39CC2BD-F1A1-034C-AF3D-55E767884230}" srcId="{3A492551-B346-3B4E-89E6-BCC8544AD7ED}" destId="{53E571D4-D504-BD4D-BB49-232B967D0403}" srcOrd="1" destOrd="0" parTransId="{DD935591-874B-804F-9B5C-B6CAAD21F4F0}" sibTransId="{61F28108-8A67-2E45-9679-6DA39D648E56}"/>
    <dgm:cxn modelId="{E4EB9FF9-81D7-9248-A638-1466FD165E2F}" type="presOf" srcId="{82DC4CA8-FD59-B84E-9C42-89EA7B7EE9F0}" destId="{C900A867-A058-4D4D-B87F-1900AC9FB7EB}" srcOrd="1" destOrd="0" presId="urn:microsoft.com/office/officeart/2005/8/layout/orgChart1"/>
    <dgm:cxn modelId="{E75ADEC3-312A-6947-965E-3ED045EF2C65}" type="presParOf" srcId="{61C11944-EB92-BF4E-9F03-8F7067CAEFF2}" destId="{B3BF13D9-79F9-8A41-9E85-D0F5DEAC940D}" srcOrd="0" destOrd="0" presId="urn:microsoft.com/office/officeart/2005/8/layout/orgChart1"/>
    <dgm:cxn modelId="{CCFD0C99-A107-9448-B7B7-B3CA2814CF15}" type="presParOf" srcId="{B3BF13D9-79F9-8A41-9E85-D0F5DEAC940D}" destId="{655586C4-1AE7-FD49-96D7-EB30A24DE5D7}" srcOrd="0" destOrd="0" presId="urn:microsoft.com/office/officeart/2005/8/layout/orgChart1"/>
    <dgm:cxn modelId="{5F12348E-0D0F-F94B-A4E1-41760E9E4E76}" type="presParOf" srcId="{655586C4-1AE7-FD49-96D7-EB30A24DE5D7}" destId="{EBCAFB08-5C1C-474F-997A-B10BFD8463FD}" srcOrd="0" destOrd="0" presId="urn:microsoft.com/office/officeart/2005/8/layout/orgChart1"/>
    <dgm:cxn modelId="{D31BE010-D20B-1243-BA6D-8FABE346A0F2}" type="presParOf" srcId="{655586C4-1AE7-FD49-96D7-EB30A24DE5D7}" destId="{5F701A14-47DE-7449-8EDF-CADFF7E3B637}" srcOrd="1" destOrd="0" presId="urn:microsoft.com/office/officeart/2005/8/layout/orgChart1"/>
    <dgm:cxn modelId="{3B758F06-E472-854E-A4B1-F1BDBC3582AB}" type="presParOf" srcId="{B3BF13D9-79F9-8A41-9E85-D0F5DEAC940D}" destId="{7A9EBC1D-6AE7-BE49-A28B-D0406A6B511D}" srcOrd="1" destOrd="0" presId="urn:microsoft.com/office/officeart/2005/8/layout/orgChart1"/>
    <dgm:cxn modelId="{BA90C350-CA08-734D-AFE7-42D8E9D7C820}" type="presParOf" srcId="{7A9EBC1D-6AE7-BE49-A28B-D0406A6B511D}" destId="{1E33E388-E182-8E45-8ED2-E625F51D82F3}" srcOrd="0" destOrd="0" presId="urn:microsoft.com/office/officeart/2005/8/layout/orgChart1"/>
    <dgm:cxn modelId="{00C81FCD-7982-6E49-8703-80DC4A542183}" type="presParOf" srcId="{7A9EBC1D-6AE7-BE49-A28B-D0406A6B511D}" destId="{AB284B8C-5FBF-6746-A8A4-B039763C428C}" srcOrd="1" destOrd="0" presId="urn:microsoft.com/office/officeart/2005/8/layout/orgChart1"/>
    <dgm:cxn modelId="{9DE5A5B2-351C-5A4A-BBAA-3515D67C85D4}" type="presParOf" srcId="{AB284B8C-5FBF-6746-A8A4-B039763C428C}" destId="{BA496D6E-B66E-834F-A18E-F071FABCFF3B}" srcOrd="0" destOrd="0" presId="urn:microsoft.com/office/officeart/2005/8/layout/orgChart1"/>
    <dgm:cxn modelId="{86848B1A-3C3D-DB49-9685-A3E8283291FB}" type="presParOf" srcId="{BA496D6E-B66E-834F-A18E-F071FABCFF3B}" destId="{5D710BD1-14F4-7948-8534-57DC5B888480}" srcOrd="0" destOrd="0" presId="urn:microsoft.com/office/officeart/2005/8/layout/orgChart1"/>
    <dgm:cxn modelId="{5039C9D7-0AFC-D04B-BE7A-78B0CD26C113}" type="presParOf" srcId="{BA496D6E-B66E-834F-A18E-F071FABCFF3B}" destId="{EF77387A-3B0F-A943-B171-8E3AAF2AA961}" srcOrd="1" destOrd="0" presId="urn:microsoft.com/office/officeart/2005/8/layout/orgChart1"/>
    <dgm:cxn modelId="{419CB6BA-6D48-3742-970A-49480D755D3D}" type="presParOf" srcId="{AB284B8C-5FBF-6746-A8A4-B039763C428C}" destId="{9B1F9A6E-05B4-8E48-9819-BBF837D57383}" srcOrd="1" destOrd="0" presId="urn:microsoft.com/office/officeart/2005/8/layout/orgChart1"/>
    <dgm:cxn modelId="{F6E83ACE-5C52-804D-8C4D-7B40436C03E6}" type="presParOf" srcId="{AB284B8C-5FBF-6746-A8A4-B039763C428C}" destId="{C99C2A9E-FF2D-AE45-8FA1-680DAF43CB54}" srcOrd="2" destOrd="0" presId="urn:microsoft.com/office/officeart/2005/8/layout/orgChart1"/>
    <dgm:cxn modelId="{B7C243E6-4001-FD47-9A69-EB301B6E2E9D}" type="presParOf" srcId="{7A9EBC1D-6AE7-BE49-A28B-D0406A6B511D}" destId="{B47B00A0-7E00-104C-85BA-BE990F349210}" srcOrd="2" destOrd="0" presId="urn:microsoft.com/office/officeart/2005/8/layout/orgChart1"/>
    <dgm:cxn modelId="{C1A6F929-7298-F74E-AE5C-A4AE89111C27}" type="presParOf" srcId="{7A9EBC1D-6AE7-BE49-A28B-D0406A6B511D}" destId="{AD678AA2-C017-4542-A321-D553065B3A59}" srcOrd="3" destOrd="0" presId="urn:microsoft.com/office/officeart/2005/8/layout/orgChart1"/>
    <dgm:cxn modelId="{80485A4B-4682-B745-8F67-4592612BA281}" type="presParOf" srcId="{AD678AA2-C017-4542-A321-D553065B3A59}" destId="{E3CC3C25-F2AE-964C-B53B-E8F20022473D}" srcOrd="0" destOrd="0" presId="urn:microsoft.com/office/officeart/2005/8/layout/orgChart1"/>
    <dgm:cxn modelId="{DBE6911C-12D5-504C-B2D7-97C861135F53}" type="presParOf" srcId="{E3CC3C25-F2AE-964C-B53B-E8F20022473D}" destId="{0C373F78-3C21-D445-A111-A8B7683C7E65}" srcOrd="0" destOrd="0" presId="urn:microsoft.com/office/officeart/2005/8/layout/orgChart1"/>
    <dgm:cxn modelId="{18EA0E2F-72AF-8B4F-A08C-F7DC91AD864C}" type="presParOf" srcId="{E3CC3C25-F2AE-964C-B53B-E8F20022473D}" destId="{622C7636-1342-4741-9CF2-FDA1BBEAF77B}" srcOrd="1" destOrd="0" presId="urn:microsoft.com/office/officeart/2005/8/layout/orgChart1"/>
    <dgm:cxn modelId="{68AF7A00-88C4-6240-9B68-905D16DAECCD}" type="presParOf" srcId="{AD678AA2-C017-4542-A321-D553065B3A59}" destId="{01F7F587-177D-0548-92B7-AA7F9F29C367}" srcOrd="1" destOrd="0" presId="urn:microsoft.com/office/officeart/2005/8/layout/orgChart1"/>
    <dgm:cxn modelId="{18DE7C15-D5F9-6C41-9599-340419613C88}" type="presParOf" srcId="{AD678AA2-C017-4542-A321-D553065B3A59}" destId="{57C96C1A-A0DC-464A-9229-3F383F5B40F1}" srcOrd="2" destOrd="0" presId="urn:microsoft.com/office/officeart/2005/8/layout/orgChart1"/>
    <dgm:cxn modelId="{6C18655B-F063-2F49-9FD7-D7FA298B7AC9}" type="presParOf" srcId="{7A9EBC1D-6AE7-BE49-A28B-D0406A6B511D}" destId="{B5F5B161-B2F6-A44B-B4E3-7B0BB12F7105}" srcOrd="4" destOrd="0" presId="urn:microsoft.com/office/officeart/2005/8/layout/orgChart1"/>
    <dgm:cxn modelId="{66C7DB02-5E49-8A48-984E-9B5209D39469}" type="presParOf" srcId="{7A9EBC1D-6AE7-BE49-A28B-D0406A6B511D}" destId="{914AE5E3-D4B8-DD40-A542-FD9E35923030}" srcOrd="5" destOrd="0" presId="urn:microsoft.com/office/officeart/2005/8/layout/orgChart1"/>
    <dgm:cxn modelId="{2E1E92C1-33FE-6A41-AA87-A0A049B3A058}" type="presParOf" srcId="{914AE5E3-D4B8-DD40-A542-FD9E35923030}" destId="{4F19E72A-C62E-DA40-833E-3D2D21A24C40}" srcOrd="0" destOrd="0" presId="urn:microsoft.com/office/officeart/2005/8/layout/orgChart1"/>
    <dgm:cxn modelId="{9E22C3DC-6EB2-9242-BE7B-CD79AAD15EA1}" type="presParOf" srcId="{4F19E72A-C62E-DA40-833E-3D2D21A24C40}" destId="{B3D1CABA-835A-B94B-BB5C-8951004BC9B8}" srcOrd="0" destOrd="0" presId="urn:microsoft.com/office/officeart/2005/8/layout/orgChart1"/>
    <dgm:cxn modelId="{79D8D0F2-32A3-1649-9CF2-72EBD21EE340}" type="presParOf" srcId="{4F19E72A-C62E-DA40-833E-3D2D21A24C40}" destId="{409C5700-18F6-D242-9B38-D06A33FC76BC}" srcOrd="1" destOrd="0" presId="urn:microsoft.com/office/officeart/2005/8/layout/orgChart1"/>
    <dgm:cxn modelId="{CF60C0BA-2309-1B4C-9A77-B93313CAB6D9}" type="presParOf" srcId="{914AE5E3-D4B8-DD40-A542-FD9E35923030}" destId="{D0B2CF71-EA9E-3544-9D64-1544058AC013}" srcOrd="1" destOrd="0" presId="urn:microsoft.com/office/officeart/2005/8/layout/orgChart1"/>
    <dgm:cxn modelId="{F14A273C-A49D-C044-9072-90290FE316DD}" type="presParOf" srcId="{914AE5E3-D4B8-DD40-A542-FD9E35923030}" destId="{EB834141-81B6-B045-8561-FC8E159D3190}" srcOrd="2" destOrd="0" presId="urn:microsoft.com/office/officeart/2005/8/layout/orgChart1"/>
    <dgm:cxn modelId="{BE874A66-DFB5-EC4C-BFD1-C73E525CA5EA}" type="presParOf" srcId="{B3BF13D9-79F9-8A41-9E85-D0F5DEAC940D}" destId="{A6C0F5BE-F7A4-A940-A15B-75270248C5FE}" srcOrd="2" destOrd="0" presId="urn:microsoft.com/office/officeart/2005/8/layout/orgChart1"/>
    <dgm:cxn modelId="{403DFDD8-0D74-FF48-BAE1-286F807D1182}" type="presParOf" srcId="{A6C0F5BE-F7A4-A940-A15B-75270248C5FE}" destId="{31D9720D-2047-2349-B8B0-895A94C9BB38}" srcOrd="0" destOrd="0" presId="urn:microsoft.com/office/officeart/2005/8/layout/orgChart1"/>
    <dgm:cxn modelId="{81F488B7-428C-DC4D-906B-AAC37B2BDE6C}" type="presParOf" srcId="{A6C0F5BE-F7A4-A940-A15B-75270248C5FE}" destId="{9336BCF2-6E50-5249-B937-2C3FD7924C9E}" srcOrd="1" destOrd="0" presId="urn:microsoft.com/office/officeart/2005/8/layout/orgChart1"/>
    <dgm:cxn modelId="{E4C8990F-DA73-5C4C-800D-66196C93A74D}" type="presParOf" srcId="{9336BCF2-6E50-5249-B937-2C3FD7924C9E}" destId="{515633C3-6DB1-AB4F-B9D7-C1C4622DEEB5}" srcOrd="0" destOrd="0" presId="urn:microsoft.com/office/officeart/2005/8/layout/orgChart1"/>
    <dgm:cxn modelId="{8A8C82BA-D3B6-3042-8D54-33946D30EB79}" type="presParOf" srcId="{515633C3-6DB1-AB4F-B9D7-C1C4622DEEB5}" destId="{DE2AB219-BCE5-7641-A8EF-EB32876C9871}" srcOrd="0" destOrd="0" presId="urn:microsoft.com/office/officeart/2005/8/layout/orgChart1"/>
    <dgm:cxn modelId="{48030F83-7859-004D-B751-3EE25103958F}" type="presParOf" srcId="{515633C3-6DB1-AB4F-B9D7-C1C4622DEEB5}" destId="{C900A867-A058-4D4D-B87F-1900AC9FB7EB}" srcOrd="1" destOrd="0" presId="urn:microsoft.com/office/officeart/2005/8/layout/orgChart1"/>
    <dgm:cxn modelId="{A1B1E491-90AA-E64F-8D85-EE5FE84E9D5D}" type="presParOf" srcId="{9336BCF2-6E50-5249-B937-2C3FD7924C9E}" destId="{DD3A6280-13B8-B248-AFAA-DA89EC0F189B}" srcOrd="1" destOrd="0" presId="urn:microsoft.com/office/officeart/2005/8/layout/orgChart1"/>
    <dgm:cxn modelId="{626F3070-CC38-D742-A83F-7B00BEC70572}" type="presParOf" srcId="{9336BCF2-6E50-5249-B937-2C3FD7924C9E}" destId="{4113F530-371B-AC42-B87E-0CA0B218C9C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18C0A-04BB-BC4F-AD69-4DFC3E3EBA61}">
      <dsp:nvSpPr>
        <dsp:cNvPr id="0" name=""/>
        <dsp:cNvSpPr/>
      </dsp:nvSpPr>
      <dsp:spPr>
        <a:xfrm>
          <a:off x="1978818" y="0"/>
          <a:ext cx="3451225" cy="345122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1">
          <a:scrgbClr r="0" g="0" b="0"/>
        </a:fillRef>
        <a:effectRef idx="2">
          <a:scrgbClr r="0" g="0" b="0"/>
        </a:effectRef>
        <a:fontRef idx="minor"/>
      </dsp:style>
    </dsp:sp>
    <dsp:sp modelId="{73F4259D-705F-094C-9D97-7EC6E125CAD8}">
      <dsp:nvSpPr>
        <dsp:cNvPr id="0" name=""/>
        <dsp:cNvSpPr/>
      </dsp:nvSpPr>
      <dsp:spPr>
        <a:xfrm>
          <a:off x="2203148" y="224329"/>
          <a:ext cx="1380490" cy="1380490"/>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Product</a:t>
          </a:r>
        </a:p>
        <a:p>
          <a:pPr lvl="0" algn="ctr" defTabSz="711200">
            <a:lnSpc>
              <a:spcPct val="90000"/>
            </a:lnSpc>
            <a:spcBef>
              <a:spcPct val="0"/>
            </a:spcBef>
            <a:spcAft>
              <a:spcPct val="35000"/>
            </a:spcAft>
          </a:pPr>
          <a:r>
            <a:rPr lang="en-US" sz="1600" kern="1200" dirty="0" smtClean="0"/>
            <a:t>(Describe Product)</a:t>
          </a:r>
          <a:endParaRPr lang="en-US" sz="1600" kern="1200" dirty="0"/>
        </a:p>
      </dsp:txBody>
      <dsp:txXfrm>
        <a:off x="2270538" y="291719"/>
        <a:ext cx="1245710" cy="1245710"/>
      </dsp:txXfrm>
    </dsp:sp>
    <dsp:sp modelId="{5A980CEA-8C05-174B-8386-E62E592BEAD0}">
      <dsp:nvSpPr>
        <dsp:cNvPr id="0" name=""/>
        <dsp:cNvSpPr/>
      </dsp:nvSpPr>
      <dsp:spPr>
        <a:xfrm>
          <a:off x="3825223" y="224329"/>
          <a:ext cx="1380490" cy="1380490"/>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Place</a:t>
          </a:r>
        </a:p>
        <a:p>
          <a:pPr lvl="0" algn="ctr" defTabSz="711200">
            <a:lnSpc>
              <a:spcPct val="90000"/>
            </a:lnSpc>
            <a:spcBef>
              <a:spcPct val="0"/>
            </a:spcBef>
            <a:spcAft>
              <a:spcPct val="35000"/>
            </a:spcAft>
          </a:pPr>
          <a:r>
            <a:rPr lang="en-US" sz="1600" kern="1200" dirty="0" smtClean="0"/>
            <a:t>(Where will you sell it?)</a:t>
          </a:r>
          <a:endParaRPr lang="en-US" sz="1600" kern="1200" dirty="0"/>
        </a:p>
      </dsp:txBody>
      <dsp:txXfrm>
        <a:off x="3892613" y="291719"/>
        <a:ext cx="1245710" cy="1245710"/>
      </dsp:txXfrm>
    </dsp:sp>
    <dsp:sp modelId="{22B53CEC-D268-CF46-B2D4-5F1F9BE55160}">
      <dsp:nvSpPr>
        <dsp:cNvPr id="0" name=""/>
        <dsp:cNvSpPr/>
      </dsp:nvSpPr>
      <dsp:spPr>
        <a:xfrm>
          <a:off x="2203148" y="1846405"/>
          <a:ext cx="1380490" cy="1380490"/>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Price</a:t>
          </a:r>
        </a:p>
        <a:p>
          <a:pPr lvl="0" algn="ctr" defTabSz="711200">
            <a:lnSpc>
              <a:spcPct val="90000"/>
            </a:lnSpc>
            <a:spcBef>
              <a:spcPct val="0"/>
            </a:spcBef>
            <a:spcAft>
              <a:spcPct val="35000"/>
            </a:spcAft>
          </a:pPr>
          <a:r>
            <a:rPr lang="en-US" sz="1600" kern="1200" dirty="0" smtClean="0"/>
            <a:t>(Tell us your price)</a:t>
          </a:r>
          <a:endParaRPr lang="en-US" sz="1600" kern="1200" dirty="0"/>
        </a:p>
      </dsp:txBody>
      <dsp:txXfrm>
        <a:off x="2270538" y="1913795"/>
        <a:ext cx="1245710" cy="1245710"/>
      </dsp:txXfrm>
    </dsp:sp>
    <dsp:sp modelId="{C03F1E22-55CF-AB48-98B6-C3ED5D868769}">
      <dsp:nvSpPr>
        <dsp:cNvPr id="0" name=""/>
        <dsp:cNvSpPr/>
      </dsp:nvSpPr>
      <dsp:spPr>
        <a:xfrm>
          <a:off x="3825223" y="1846405"/>
          <a:ext cx="1380490" cy="1380490"/>
        </a:xfrm>
        <a:prstGeom prst="roundRect">
          <a:avLst/>
        </a:prstGeom>
        <a:gradFill rotWithShape="0">
          <a:gsLst>
            <a:gs pos="0">
              <a:schemeClr val="accent1">
                <a:hueOff val="0"/>
                <a:satOff val="0"/>
                <a:lumOff val="0"/>
                <a:alphaOff val="0"/>
                <a:tint val="96000"/>
                <a:satMod val="120000"/>
                <a:lumMod val="120000"/>
              </a:schemeClr>
            </a:gs>
            <a:gs pos="100000">
              <a:schemeClr val="accent1">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Promotion</a:t>
          </a:r>
        </a:p>
        <a:p>
          <a:pPr lvl="0" algn="ctr" defTabSz="711200">
            <a:lnSpc>
              <a:spcPct val="90000"/>
            </a:lnSpc>
            <a:spcBef>
              <a:spcPct val="0"/>
            </a:spcBef>
            <a:spcAft>
              <a:spcPct val="35000"/>
            </a:spcAft>
          </a:pPr>
          <a:r>
            <a:rPr lang="en-US" sz="1600" kern="1200" dirty="0" smtClean="0"/>
            <a:t>(Describe Promotional Tactics</a:t>
          </a:r>
          <a:endParaRPr lang="en-US" sz="1600" kern="1200" dirty="0"/>
        </a:p>
      </dsp:txBody>
      <dsp:txXfrm>
        <a:off x="3892613" y="1913795"/>
        <a:ext cx="1245710" cy="1245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D1F09-2CC2-2648-91C1-06A6F1E17038}" type="datetimeFigureOut">
              <a:rPr lang="en-US" smtClean="0"/>
              <a:t>4/28/19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3B74C0-C98E-3647-858A-87BEFDADC339}" type="slidenum">
              <a:rPr lang="en-US" smtClean="0"/>
              <a:t>‹#›</a:t>
            </a:fld>
            <a:endParaRPr lang="en-US"/>
          </a:p>
        </p:txBody>
      </p:sp>
    </p:spTree>
    <p:extLst>
      <p:ext uri="{BB962C8B-B14F-4D97-AF65-F5344CB8AC3E}">
        <p14:creationId xmlns:p14="http://schemas.microsoft.com/office/powerpoint/2010/main" val="17760986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B74C0-C98E-3647-858A-87BEFDADC339}" type="slidenum">
              <a:rPr lang="en-US" smtClean="0"/>
              <a:t>6</a:t>
            </a:fld>
            <a:endParaRPr lang="en-US"/>
          </a:p>
        </p:txBody>
      </p:sp>
    </p:spTree>
    <p:extLst>
      <p:ext uri="{BB962C8B-B14F-4D97-AF65-F5344CB8AC3E}">
        <p14:creationId xmlns:p14="http://schemas.microsoft.com/office/powerpoint/2010/main" val="425714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developed our pricing factoring in the following considerations:</a:t>
            </a:r>
          </a:p>
          <a:p>
            <a:endParaRPr lang="en-US" sz="2000" dirty="0"/>
          </a:p>
          <a:p>
            <a:pPr marL="457200" indent="-457200">
              <a:buAutoNum type="arabicPeriod"/>
            </a:pPr>
            <a:r>
              <a:rPr lang="en-US" sz="2000" dirty="0" smtClean="0"/>
              <a:t>Our main competitors (name them) have an average price of ($    ).</a:t>
            </a:r>
          </a:p>
          <a:p>
            <a:pPr marL="457200" indent="-457200">
              <a:buAutoNum type="arabicPeriod"/>
            </a:pPr>
            <a:r>
              <a:rPr lang="en-US" sz="2000" dirty="0" smtClean="0"/>
              <a:t>Our strategy is being comparable but feature rich or Our strategy is being the lowest cost provider.</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15</a:t>
            </a:fld>
            <a:endParaRPr lang="en-US"/>
          </a:p>
        </p:txBody>
      </p:sp>
    </p:spTree>
    <p:extLst>
      <p:ext uri="{BB962C8B-B14F-4D97-AF65-F5344CB8AC3E}">
        <p14:creationId xmlns:p14="http://schemas.microsoft.com/office/powerpoint/2010/main" val="3609593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will employ a variety of promotional vehicles, specifically: (choose from the following list.  Delete whichever is not appropriate.)</a:t>
            </a:r>
          </a:p>
          <a:p>
            <a:pPr marL="628650" lvl="1" indent="-171450">
              <a:buFont typeface="Arial"/>
              <a:buChar char="•"/>
            </a:pPr>
            <a:r>
              <a:rPr lang="en-US" sz="1800" dirty="0" smtClean="0"/>
              <a:t>Print Advertising (National or Local)</a:t>
            </a:r>
          </a:p>
          <a:p>
            <a:pPr marL="628650" lvl="1" indent="-171450">
              <a:buFont typeface="Arial"/>
              <a:buChar char="•"/>
            </a:pPr>
            <a:r>
              <a:rPr lang="en-US" sz="1800" dirty="0" smtClean="0"/>
              <a:t>Cable or TV Advertising</a:t>
            </a:r>
          </a:p>
          <a:p>
            <a:pPr marL="628650" lvl="1" indent="-171450">
              <a:buFont typeface="Arial"/>
              <a:buChar char="•"/>
            </a:pPr>
            <a:r>
              <a:rPr lang="en-US" sz="1800" dirty="0" smtClean="0"/>
              <a:t>Viral Marketing</a:t>
            </a:r>
          </a:p>
          <a:p>
            <a:pPr marL="628650" lvl="1" indent="-171450">
              <a:buFont typeface="Arial"/>
              <a:buChar char="•"/>
            </a:pPr>
            <a:r>
              <a:rPr lang="en-US" sz="1800" dirty="0" smtClean="0"/>
              <a:t>Outbound Email</a:t>
            </a:r>
          </a:p>
          <a:p>
            <a:pPr marL="628650" lvl="1" indent="-171450">
              <a:buFont typeface="Arial"/>
              <a:buChar char="•"/>
            </a:pPr>
            <a:r>
              <a:rPr lang="en-US" sz="1800" dirty="0" smtClean="0"/>
              <a:t>Twitter, Facebook and Google Ad Sense</a:t>
            </a:r>
          </a:p>
          <a:p>
            <a:pPr marL="628650" lvl="1" indent="-171450">
              <a:buFont typeface="Arial"/>
              <a:buChar char="•"/>
            </a:pPr>
            <a:r>
              <a:rPr lang="en-US" sz="1800" dirty="0" smtClean="0"/>
              <a:t>Direct Sales</a:t>
            </a:r>
          </a:p>
          <a:p>
            <a:pPr marL="628650" lvl="1" indent="-171450">
              <a:buFont typeface="Arial"/>
              <a:buChar char="•"/>
            </a:pPr>
            <a:r>
              <a:rPr lang="en-US" sz="1800" dirty="0" smtClean="0"/>
              <a:t>Promotional Literature (brochures)</a:t>
            </a:r>
          </a:p>
          <a:p>
            <a:pPr marL="628650" lvl="1" indent="-171450">
              <a:buFont typeface="Arial"/>
              <a:buChar char="•"/>
            </a:pPr>
            <a:r>
              <a:rPr lang="en-US" sz="1800" dirty="0" smtClean="0"/>
              <a:t>Public Relations (news releases or article placement)</a:t>
            </a:r>
          </a:p>
          <a:p>
            <a:pPr marL="628650" lvl="1" indent="-171450">
              <a:buFont typeface="Arial"/>
              <a:buChar char="•"/>
            </a:pPr>
            <a:r>
              <a:rPr lang="en-US" sz="1800" dirty="0" smtClean="0"/>
              <a:t>Trade Shows or Conferences</a:t>
            </a:r>
          </a:p>
          <a:p>
            <a:pPr marL="628650" lvl="1" indent="-171450">
              <a:buFont typeface="Arial"/>
              <a:buChar char="•"/>
            </a:pPr>
            <a:r>
              <a:rPr lang="en-US" sz="1800" dirty="0" smtClean="0"/>
              <a:t>Speaking Engagements at Conferences</a:t>
            </a:r>
          </a:p>
          <a:p>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16</a:t>
            </a:fld>
            <a:endParaRPr lang="en-US"/>
          </a:p>
        </p:txBody>
      </p:sp>
    </p:spTree>
    <p:extLst>
      <p:ext uri="{BB962C8B-B14F-4D97-AF65-F5344CB8AC3E}">
        <p14:creationId xmlns:p14="http://schemas.microsoft.com/office/powerpoint/2010/main" val="170510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To start, our management team will be rather thin and we are trying to keep things economically. (Name) will serve as the CEO and (name) will serve as head of marketing and (name) will serve as chief financial officer.</a:t>
            </a:r>
          </a:p>
          <a:p>
            <a:r>
              <a:rPr lang="en-US" sz="2000" dirty="0" smtClean="0"/>
              <a:t> </a:t>
            </a:r>
          </a:p>
          <a:p>
            <a:r>
              <a:rPr lang="en-US" sz="2000" dirty="0" smtClean="0"/>
              <a:t>Our start-up employee positions will be:</a:t>
            </a:r>
          </a:p>
          <a:p>
            <a:r>
              <a:rPr lang="en-US" sz="2000" dirty="0" smtClean="0"/>
              <a:t>(List the positions in the company).</a:t>
            </a:r>
          </a:p>
          <a:p>
            <a:endParaRPr lang="en-US" sz="2000" dirty="0"/>
          </a:p>
          <a:p>
            <a:r>
              <a:rPr lang="en-US" sz="2000" dirty="0" smtClean="0"/>
              <a:t>We plan to recruit people experienced in (name your industry).</a:t>
            </a:r>
          </a:p>
          <a:p>
            <a:endParaRPr lang="en-US" sz="2000" dirty="0"/>
          </a:p>
          <a:p>
            <a:r>
              <a:rPr lang="en-US" sz="2000" dirty="0" smtClean="0"/>
              <a:t>We plan to begin recruiting shortly.</a:t>
            </a:r>
          </a:p>
          <a:p>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17</a:t>
            </a:fld>
            <a:endParaRPr lang="en-US"/>
          </a:p>
        </p:txBody>
      </p:sp>
    </p:spTree>
    <p:extLst>
      <p:ext uri="{BB962C8B-B14F-4D97-AF65-F5344CB8AC3E}">
        <p14:creationId xmlns:p14="http://schemas.microsoft.com/office/powerpoint/2010/main" val="3162727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term of revenue, we are trying to be realistic and conservative.  Here is how we developed our revenue estimates.  We used a (bottom up or top down) approach.</a:t>
            </a:r>
          </a:p>
          <a:p>
            <a:endParaRPr lang="en-US" sz="2000" dirty="0"/>
          </a:p>
          <a:p>
            <a:r>
              <a:rPr lang="en-US" sz="2000" dirty="0" smtClean="0"/>
              <a:t>(Explain how you developed your revenue numbers).</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18</a:t>
            </a:fld>
            <a:endParaRPr lang="en-US"/>
          </a:p>
        </p:txBody>
      </p:sp>
    </p:spTree>
    <p:extLst>
      <p:ext uri="{BB962C8B-B14F-4D97-AF65-F5344CB8AC3E}">
        <p14:creationId xmlns:p14="http://schemas.microsoft.com/office/powerpoint/2010/main" val="406821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And here is what our monthly expenses look like.</a:t>
            </a:r>
          </a:p>
          <a:p>
            <a:endParaRPr lang="en-US" sz="2000" dirty="0"/>
          </a:p>
          <a:p>
            <a:r>
              <a:rPr lang="en-US" sz="2000" dirty="0" smtClean="0"/>
              <a:t>They include: (recite all of the expense categories)</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19</a:t>
            </a:fld>
            <a:endParaRPr lang="en-US"/>
          </a:p>
        </p:txBody>
      </p:sp>
    </p:spTree>
    <p:extLst>
      <p:ext uri="{BB962C8B-B14F-4D97-AF65-F5344CB8AC3E}">
        <p14:creationId xmlns:p14="http://schemas.microsoft.com/office/powerpoint/2010/main" val="345803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Finally, our revenue and expenses rolls up to this.</a:t>
            </a:r>
          </a:p>
          <a:p>
            <a:endParaRPr lang="en-US" sz="2000" dirty="0"/>
          </a:p>
          <a:p>
            <a:r>
              <a:rPr lang="en-US" sz="2000" dirty="0" smtClean="0"/>
              <a:t>We expect to reach profitability in year (name year).</a:t>
            </a:r>
          </a:p>
          <a:p>
            <a:endParaRPr lang="en-US" sz="2000" dirty="0"/>
          </a:p>
          <a:p>
            <a:r>
              <a:rPr lang="en-US" sz="2000" dirty="0" smtClean="0"/>
              <a:t>Our average annual revenue growth will be (cite percentage) and operating income will grow annually at (cite percentage).</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20</a:t>
            </a:fld>
            <a:endParaRPr lang="en-US"/>
          </a:p>
        </p:txBody>
      </p:sp>
    </p:spTree>
    <p:extLst>
      <p:ext uri="{BB962C8B-B14F-4D97-AF65-F5344CB8AC3E}">
        <p14:creationId xmlns:p14="http://schemas.microsoft.com/office/powerpoint/2010/main" val="412994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Finally, our revenue and expenses rolls up to this.</a:t>
            </a:r>
          </a:p>
          <a:p>
            <a:endParaRPr lang="en-US" sz="2000" dirty="0"/>
          </a:p>
          <a:p>
            <a:r>
              <a:rPr lang="en-US" sz="2000" dirty="0" smtClean="0"/>
              <a:t>We expect to reach profitability in year (name year).</a:t>
            </a:r>
          </a:p>
          <a:p>
            <a:endParaRPr lang="en-US" sz="2000" dirty="0"/>
          </a:p>
          <a:p>
            <a:r>
              <a:rPr lang="en-US" sz="2000" dirty="0" smtClean="0"/>
              <a:t>Our average annual revenue growth will be (cite percentage) and operating income will grow annually at (cite percentage).</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21</a:t>
            </a:fld>
            <a:endParaRPr lang="en-US"/>
          </a:p>
        </p:txBody>
      </p:sp>
    </p:spTree>
    <p:extLst>
      <p:ext uri="{BB962C8B-B14F-4D97-AF65-F5344CB8AC3E}">
        <p14:creationId xmlns:p14="http://schemas.microsoft.com/office/powerpoint/2010/main" val="412994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Today, we are seeking a total of ($____), which includes ($_____) in startup costs and ($_______) to cover operating losses until we reach profitability in 20__.</a:t>
            </a:r>
            <a:endParaRPr lang="en-US" sz="2400" dirty="0"/>
          </a:p>
        </p:txBody>
      </p:sp>
      <p:sp>
        <p:nvSpPr>
          <p:cNvPr id="4" name="Slide Number Placeholder 3"/>
          <p:cNvSpPr>
            <a:spLocks noGrp="1"/>
          </p:cNvSpPr>
          <p:nvPr>
            <p:ph type="sldNum" sz="quarter" idx="10"/>
          </p:nvPr>
        </p:nvSpPr>
        <p:spPr/>
        <p:txBody>
          <a:bodyPr/>
          <a:lstStyle/>
          <a:p>
            <a:fld id="{393B74C0-C98E-3647-858A-87BEFDADC339}" type="slidenum">
              <a:rPr lang="en-US" smtClean="0"/>
              <a:t>22</a:t>
            </a:fld>
            <a:endParaRPr lang="en-US"/>
          </a:p>
        </p:txBody>
      </p:sp>
    </p:spTree>
    <p:extLst>
      <p:ext uri="{BB962C8B-B14F-4D97-AF65-F5344CB8AC3E}">
        <p14:creationId xmlns:p14="http://schemas.microsoft.com/office/powerpoint/2010/main" val="115229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Thank you so much for your time.  I/We would be happy to answer any questions you might have.</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23</a:t>
            </a:fld>
            <a:endParaRPr lang="en-US"/>
          </a:p>
        </p:txBody>
      </p:sp>
    </p:spTree>
    <p:extLst>
      <p:ext uri="{BB962C8B-B14F-4D97-AF65-F5344CB8AC3E}">
        <p14:creationId xmlns:p14="http://schemas.microsoft.com/office/powerpoint/2010/main" val="271786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3B74C0-C98E-3647-858A-87BEFDADC339}" type="slidenum">
              <a:rPr lang="en-US" smtClean="0"/>
              <a:t>7</a:t>
            </a:fld>
            <a:endParaRPr lang="en-US"/>
          </a:p>
        </p:txBody>
      </p:sp>
    </p:spTree>
    <p:extLst>
      <p:ext uri="{BB962C8B-B14F-4D97-AF65-F5344CB8AC3E}">
        <p14:creationId xmlns:p14="http://schemas.microsoft.com/office/powerpoint/2010/main" val="368086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799013"/>
          </a:xfrm>
        </p:spPr>
        <p:txBody>
          <a:bodyPr/>
          <a:lstStyle/>
          <a:p>
            <a:r>
              <a:rPr lang="en-US" sz="1600" dirty="0" smtClean="0"/>
              <a:t>Hello and thank you.  It is truly an honor to present to you today.  Our name is (insert names).  We are the team from (name of company).  Today, we’re going to tell you how we’re going to:</a:t>
            </a:r>
          </a:p>
          <a:p>
            <a:endParaRPr lang="en-US" sz="1600" dirty="0"/>
          </a:p>
          <a:p>
            <a:r>
              <a:rPr lang="en-US" dirty="0" smtClean="0"/>
              <a:t>(Examples:</a:t>
            </a:r>
          </a:p>
          <a:p>
            <a:pPr marL="342900" indent="-342900">
              <a:buFont typeface="Arial"/>
              <a:buChar char="•"/>
            </a:pPr>
            <a:r>
              <a:rPr lang="en-US" dirty="0" smtClean="0"/>
              <a:t>Get people excited about reading books.</a:t>
            </a:r>
          </a:p>
          <a:p>
            <a:pPr marL="342900" indent="-342900">
              <a:buFont typeface="Arial"/>
              <a:buChar char="•"/>
            </a:pPr>
            <a:r>
              <a:rPr lang="en-US" dirty="0" smtClean="0"/>
              <a:t>Lower the costs of textbooks for students across the country.</a:t>
            </a:r>
          </a:p>
          <a:p>
            <a:pPr marL="342900" indent="-342900">
              <a:buFont typeface="Arial"/>
              <a:buChar char="•"/>
            </a:pPr>
            <a:r>
              <a:rPr lang="en-US" dirty="0" smtClean="0"/>
              <a:t>Relieve the burden from guidance counselors and get more people into college.</a:t>
            </a:r>
          </a:p>
          <a:p>
            <a:pPr marL="342900" indent="-342900">
              <a:buFont typeface="Arial"/>
              <a:buChar char="•"/>
            </a:pPr>
            <a:r>
              <a:rPr lang="en-US" dirty="0" smtClean="0"/>
              <a:t>Enable college students to get snacks anytime they want.</a:t>
            </a:r>
          </a:p>
          <a:p>
            <a:pPr marL="342900" indent="-342900">
              <a:buFont typeface="Arial"/>
              <a:buChar char="•"/>
            </a:pPr>
            <a:r>
              <a:rPr lang="en-US" dirty="0" smtClean="0"/>
              <a:t>Make adults feel like kids again.</a:t>
            </a:r>
          </a:p>
          <a:p>
            <a:pPr marL="342900" indent="-342900">
              <a:buFont typeface="Arial"/>
              <a:buChar char="•"/>
            </a:pPr>
            <a:r>
              <a:rPr lang="en-US" dirty="0" smtClean="0"/>
              <a:t>Enable people to get exercise using the fun of video games.</a:t>
            </a:r>
          </a:p>
          <a:p>
            <a:pPr marL="342900" indent="-342900">
              <a:buFont typeface="Arial"/>
              <a:buChar char="•"/>
            </a:pPr>
            <a:r>
              <a:rPr lang="en-US" dirty="0" smtClean="0"/>
              <a:t>Give the book access to the most basic of clothing --- underwear.</a:t>
            </a:r>
          </a:p>
          <a:p>
            <a:pPr marL="342900" indent="-342900">
              <a:buFont typeface="Arial"/>
              <a:buChar char="•"/>
            </a:pPr>
            <a:r>
              <a:rPr lang="en-US" dirty="0" smtClean="0"/>
              <a:t>Create a new sharing economy across the world.</a:t>
            </a:r>
          </a:p>
          <a:p>
            <a:pPr marL="342900" indent="-342900">
              <a:buFont typeface="Arial"/>
              <a:buChar char="•"/>
            </a:pPr>
            <a:r>
              <a:rPr lang="en-US" dirty="0" smtClean="0"/>
              <a:t>Make sure students don’t drop out of school due to roommate problems.</a:t>
            </a:r>
          </a:p>
          <a:p>
            <a:pPr marL="342900" indent="-342900">
              <a:buFont typeface="Arial"/>
              <a:buChar char="•"/>
            </a:pPr>
            <a:endParaRPr lang="en-US" sz="1600" dirty="0"/>
          </a:p>
          <a:p>
            <a:r>
              <a:rPr lang="en-US" sz="1600" dirty="0" smtClean="0"/>
              <a:t>In the interest of staying on schedule, we would respectfully ask that you hold your questions until the end.</a:t>
            </a:r>
          </a:p>
          <a:p>
            <a:pPr marL="342900" indent="-342900">
              <a:buFont typeface="Arial"/>
              <a:buChar char="•"/>
            </a:pPr>
            <a:endParaRPr lang="en-US" sz="2000" dirty="0" smtClean="0"/>
          </a:p>
        </p:txBody>
      </p:sp>
      <p:sp>
        <p:nvSpPr>
          <p:cNvPr id="4" name="Slide Number Placeholder 3"/>
          <p:cNvSpPr>
            <a:spLocks noGrp="1"/>
          </p:cNvSpPr>
          <p:nvPr>
            <p:ph type="sldNum" sz="quarter" idx="10"/>
          </p:nvPr>
        </p:nvSpPr>
        <p:spPr/>
        <p:txBody>
          <a:bodyPr/>
          <a:lstStyle/>
          <a:p>
            <a:fld id="{393B74C0-C98E-3647-858A-87BEFDADC339}" type="slidenum">
              <a:rPr lang="en-US" smtClean="0"/>
              <a:t>8</a:t>
            </a:fld>
            <a:endParaRPr lang="en-US"/>
          </a:p>
        </p:txBody>
      </p:sp>
    </p:spTree>
    <p:extLst>
      <p:ext uri="{BB962C8B-B14F-4D97-AF65-F5344CB8AC3E}">
        <p14:creationId xmlns:p14="http://schemas.microsoft.com/office/powerpoint/2010/main" val="303743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 problem we want to solve is simple yet important. (State problem).  And here’s why. (Give reason it is important).  And it</a:t>
            </a:r>
            <a:r>
              <a:rPr lang="uk-UA" sz="2000" dirty="0" smtClean="0"/>
              <a:t>’</a:t>
            </a:r>
            <a:r>
              <a:rPr lang="en-US" sz="2000" dirty="0" smtClean="0"/>
              <a:t>s a big problem.  It impacts (describe the person experiencing the problem.  According to sources, including (list sources), more than XXXX people are impacted by this.</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9</a:t>
            </a:fld>
            <a:endParaRPr lang="en-US"/>
          </a:p>
        </p:txBody>
      </p:sp>
    </p:spTree>
    <p:extLst>
      <p:ext uri="{BB962C8B-B14F-4D97-AF65-F5344CB8AC3E}">
        <p14:creationId xmlns:p14="http://schemas.microsoft.com/office/powerpoint/2010/main" val="564401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Here’s our solution.  (Describe your solution in one sentence.)  We will deliver this solution by becoming a (describe business model).  Describe how you will transact business.</a:t>
            </a:r>
          </a:p>
          <a:p>
            <a:endParaRPr lang="en-US" sz="2000" dirty="0"/>
          </a:p>
          <a:p>
            <a:r>
              <a:rPr lang="en-US" sz="2000" dirty="0" smtClean="0"/>
              <a:t>We will have (X) revenue streams, including (describe revenue stream).</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10</a:t>
            </a:fld>
            <a:endParaRPr lang="en-US"/>
          </a:p>
        </p:txBody>
      </p:sp>
    </p:spTree>
    <p:extLst>
      <p:ext uri="{BB962C8B-B14F-4D97-AF65-F5344CB8AC3E}">
        <p14:creationId xmlns:p14="http://schemas.microsoft.com/office/powerpoint/2010/main" val="3383286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Let’s dig a little deeper into our business.  Here are our most notable features and benefits:</a:t>
            </a:r>
          </a:p>
          <a:p>
            <a:endParaRPr lang="en-US" sz="2000" dirty="0" smtClean="0"/>
          </a:p>
          <a:p>
            <a:r>
              <a:rPr lang="en-US" sz="2000" dirty="0" smtClean="0"/>
              <a:t>First, (feature) that provides (benefit).</a:t>
            </a:r>
          </a:p>
          <a:p>
            <a:endParaRPr lang="en-US" sz="2000" dirty="0"/>
          </a:p>
          <a:p>
            <a:r>
              <a:rPr lang="en-US" sz="2000" dirty="0" smtClean="0"/>
              <a:t>Second, (feature) that provides (benefit).</a:t>
            </a:r>
          </a:p>
          <a:p>
            <a:endParaRPr lang="en-US" sz="2000" dirty="0" smtClean="0"/>
          </a:p>
          <a:p>
            <a:r>
              <a:rPr lang="en-US" sz="2000" dirty="0" smtClean="0"/>
              <a:t>Third, (feature) that provides (benefit).</a:t>
            </a:r>
          </a:p>
          <a:p>
            <a:endParaRPr lang="en-US" sz="2000" dirty="0" smtClean="0"/>
          </a:p>
          <a:p>
            <a:r>
              <a:rPr lang="en-US" sz="2000" dirty="0" smtClean="0"/>
              <a:t>Fourth, (feature) that provides (benefit).</a:t>
            </a:r>
          </a:p>
          <a:p>
            <a:endParaRPr lang="en-US" sz="2000" dirty="0" smtClean="0"/>
          </a:p>
          <a:p>
            <a:r>
              <a:rPr lang="en-US" sz="2000" dirty="0" smtClean="0"/>
              <a:t>Fifth, (feature) that provides (benefit)</a:t>
            </a:r>
          </a:p>
        </p:txBody>
      </p:sp>
      <p:sp>
        <p:nvSpPr>
          <p:cNvPr id="4" name="Slide Number Placeholder 3"/>
          <p:cNvSpPr>
            <a:spLocks noGrp="1"/>
          </p:cNvSpPr>
          <p:nvPr>
            <p:ph type="sldNum" sz="quarter" idx="10"/>
          </p:nvPr>
        </p:nvSpPr>
        <p:spPr/>
        <p:txBody>
          <a:bodyPr/>
          <a:lstStyle/>
          <a:p>
            <a:fld id="{393B74C0-C98E-3647-858A-87BEFDADC339}" type="slidenum">
              <a:rPr lang="en-US" smtClean="0"/>
              <a:t>11</a:t>
            </a:fld>
            <a:endParaRPr lang="en-US"/>
          </a:p>
        </p:txBody>
      </p:sp>
    </p:spTree>
    <p:extLst>
      <p:ext uri="{BB962C8B-B14F-4D97-AF65-F5344CB8AC3E}">
        <p14:creationId xmlns:p14="http://schemas.microsoft.com/office/powerpoint/2010/main" val="146505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We have both direct and indirect competition.</a:t>
            </a:r>
          </a:p>
          <a:p>
            <a:endParaRPr lang="en-US" sz="2000" dirty="0"/>
          </a:p>
          <a:p>
            <a:r>
              <a:rPr lang="en-US" sz="2000" dirty="0" smtClean="0"/>
              <a:t>Our direct competition is (list competition)</a:t>
            </a:r>
          </a:p>
          <a:p>
            <a:endParaRPr lang="en-US" sz="2000" dirty="0"/>
          </a:p>
          <a:p>
            <a:r>
              <a:rPr lang="en-US" sz="2000" dirty="0" smtClean="0"/>
              <a:t>Our indirect competition is (list indirect competition).</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12</a:t>
            </a:fld>
            <a:endParaRPr lang="en-US"/>
          </a:p>
        </p:txBody>
      </p:sp>
    </p:spTree>
    <p:extLst>
      <p:ext uri="{BB962C8B-B14F-4D97-AF65-F5344CB8AC3E}">
        <p14:creationId xmlns:p14="http://schemas.microsoft.com/office/powerpoint/2010/main" val="204599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So, how do we stack up.  If you’ll look at our competitive comparison chart, we have many features that our competition lacks, specifically:</a:t>
            </a:r>
          </a:p>
          <a:p>
            <a:endParaRPr lang="en-US" sz="2000" dirty="0"/>
          </a:p>
          <a:p>
            <a:r>
              <a:rPr lang="en-US" sz="2000" dirty="0" smtClean="0"/>
              <a:t>(Name your top three best features and benefits).</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13</a:t>
            </a:fld>
            <a:endParaRPr lang="en-US"/>
          </a:p>
        </p:txBody>
      </p:sp>
    </p:spTree>
    <p:extLst>
      <p:ext uri="{BB962C8B-B14F-4D97-AF65-F5344CB8AC3E}">
        <p14:creationId xmlns:p14="http://schemas.microsoft.com/office/powerpoint/2010/main" val="2163945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In terms of marketing, our strategy is to embrace marketing guru E. Jerome McCarthy’s Marketing Mix known as the Four Ps, specifically:</a:t>
            </a:r>
          </a:p>
          <a:p>
            <a:endParaRPr lang="en-US" sz="2000" dirty="0"/>
          </a:p>
          <a:p>
            <a:r>
              <a:rPr lang="en-US" sz="2000" dirty="0" smtClean="0"/>
              <a:t>Product – we are offering a (describe product).</a:t>
            </a:r>
          </a:p>
          <a:p>
            <a:r>
              <a:rPr lang="en-US" sz="2000" dirty="0" smtClean="0"/>
              <a:t>Place – we sell our product (describe the marketplace, i.e. online, retail, etc.) </a:t>
            </a:r>
          </a:p>
          <a:p>
            <a:r>
              <a:rPr lang="en-US" sz="2000" dirty="0" smtClean="0"/>
              <a:t>Price – our unit price will be (name sales price) and our average sale will be (typical order size)</a:t>
            </a:r>
          </a:p>
          <a:p>
            <a:r>
              <a:rPr lang="en-US" sz="2000" dirty="0" smtClean="0"/>
              <a:t>Promotion – we’ll use (briefly list promotional tactics, i.e. “online marketing and public relations).</a:t>
            </a:r>
            <a:endParaRPr lang="en-US" sz="2000" dirty="0"/>
          </a:p>
        </p:txBody>
      </p:sp>
      <p:sp>
        <p:nvSpPr>
          <p:cNvPr id="4" name="Slide Number Placeholder 3"/>
          <p:cNvSpPr>
            <a:spLocks noGrp="1"/>
          </p:cNvSpPr>
          <p:nvPr>
            <p:ph type="sldNum" sz="quarter" idx="10"/>
          </p:nvPr>
        </p:nvSpPr>
        <p:spPr/>
        <p:txBody>
          <a:bodyPr/>
          <a:lstStyle/>
          <a:p>
            <a:fld id="{393B74C0-C98E-3647-858A-87BEFDADC339}" type="slidenum">
              <a:rPr lang="en-US" smtClean="0"/>
              <a:t>14</a:t>
            </a:fld>
            <a:endParaRPr lang="en-US"/>
          </a:p>
        </p:txBody>
      </p:sp>
    </p:spTree>
    <p:extLst>
      <p:ext uri="{BB962C8B-B14F-4D97-AF65-F5344CB8AC3E}">
        <p14:creationId xmlns:p14="http://schemas.microsoft.com/office/powerpoint/2010/main" val="157466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26A55E-1706-3548-8F92-FFFE495903E4}" type="datetimeFigureOut">
              <a:rPr lang="en-US" smtClean="0"/>
              <a:t>4/28/19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A55E-1706-3548-8F92-FFFE495903E4}" type="datetimeFigureOut">
              <a:rPr lang="en-US" smtClean="0"/>
              <a:t>4/28/19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26A55E-1706-3548-8F92-FFFE495903E4}" type="datetimeFigureOut">
              <a:rPr lang="en-US" smtClean="0"/>
              <a:t>4/28/19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43639-1FC6-BE45-9AFE-9BF24429C8B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6A55E-1706-3548-8F92-FFFE495903E4}" type="datetimeFigureOut">
              <a:rPr lang="en-US" smtClean="0"/>
              <a:t>4/28/19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43639-1FC6-BE45-9AFE-9BF24429C8B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6A55E-1706-3548-8F92-FFFE495903E4}" type="datetimeFigureOut">
              <a:rPr lang="en-US" smtClean="0"/>
              <a:t>4/28/19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26A55E-1706-3548-8F92-FFFE495903E4}" type="datetimeFigureOut">
              <a:rPr lang="en-US" smtClean="0"/>
              <a:t>4/28/19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43639-1FC6-BE45-9AFE-9BF24429C8B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26A55E-1706-3548-8F92-FFFE495903E4}" type="datetimeFigureOut">
              <a:rPr lang="en-US" smtClean="0"/>
              <a:t>4/28/19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6A55E-1706-3548-8F92-FFFE495903E4}" type="datetimeFigureOut">
              <a:rPr lang="en-US" smtClean="0"/>
              <a:t>4/28/19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126A55E-1706-3548-8F92-FFFE495903E4}" type="datetimeFigureOut">
              <a:rPr lang="en-US" smtClean="0"/>
              <a:t>4/28/19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43639-1FC6-BE45-9AFE-9BF24429C8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26A55E-1706-3548-8F92-FFFE495903E4}" type="datetimeFigureOut">
              <a:rPr lang="en-US" smtClean="0"/>
              <a:t>4/28/19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43639-1FC6-BE45-9AFE-9BF24429C8B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6A55E-1706-3548-8F92-FFFE495903E4}" type="datetimeFigureOut">
              <a:rPr lang="en-US" smtClean="0"/>
              <a:t>4/28/19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43639-1FC6-BE45-9AFE-9BF24429C8BA}"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126A55E-1706-3548-8F92-FFFE495903E4}" type="datetimeFigureOut">
              <a:rPr lang="en-US" smtClean="0"/>
              <a:t>4/28/19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B143639-1FC6-BE45-9AFE-9BF24429C8B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lstStyle/>
          <a:p>
            <a:r>
              <a:rPr lang="en-US" dirty="0" smtClean="0"/>
              <a:t>Competitor Guidelines &amp;</a:t>
            </a:r>
            <a:br>
              <a:rPr lang="en-US" dirty="0" smtClean="0"/>
            </a:br>
            <a:r>
              <a:rPr lang="en-US" dirty="0" smtClean="0"/>
              <a:t>Presentation Template</a:t>
            </a:r>
            <a:endParaRPr lang="en-US" dirty="0"/>
          </a:p>
        </p:txBody>
      </p:sp>
      <p:pic>
        <p:nvPicPr>
          <p:cNvPr id="4" name="Picture 3" descr="Allegheny 2018 Zingale Big Idea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022" y="2519242"/>
            <a:ext cx="3819525" cy="3543208"/>
          </a:xfrm>
          <a:prstGeom prst="rect">
            <a:avLst/>
          </a:prstGeom>
        </p:spPr>
      </p:pic>
    </p:spTree>
    <p:extLst>
      <p:ext uri="{BB962C8B-B14F-4D97-AF65-F5344CB8AC3E}">
        <p14:creationId xmlns:p14="http://schemas.microsoft.com/office/powerpoint/2010/main" val="17480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one sentence, describe your product.</a:t>
            </a:r>
          </a:p>
          <a:p>
            <a:r>
              <a:rPr lang="en-US" dirty="0" smtClean="0"/>
              <a:t>In one sentence, tell us how you will transact business, i.e. advertising based, subscription based, license based, fee based, unit based (a manufactured product).</a:t>
            </a:r>
          </a:p>
          <a:p>
            <a:r>
              <a:rPr lang="en-US" dirty="0" smtClean="0"/>
              <a:t>Tell us how many revenue streams.</a:t>
            </a:r>
            <a:endParaRPr lang="en-US" dirty="0"/>
          </a:p>
        </p:txBody>
      </p:sp>
      <p:sp>
        <p:nvSpPr>
          <p:cNvPr id="2" name="Title 1"/>
          <p:cNvSpPr>
            <a:spLocks noGrp="1"/>
          </p:cNvSpPr>
          <p:nvPr>
            <p:ph type="title"/>
          </p:nvPr>
        </p:nvSpPr>
        <p:spPr/>
        <p:txBody>
          <a:bodyPr>
            <a:normAutofit fontScale="90000"/>
          </a:bodyPr>
          <a:lstStyle/>
          <a:p>
            <a:r>
              <a:rPr lang="en-US" dirty="0" smtClean="0"/>
              <a:t>The Solution:</a:t>
            </a:r>
            <a:br>
              <a:rPr lang="en-US" dirty="0" smtClean="0"/>
            </a:br>
            <a:r>
              <a:rPr lang="en-US" dirty="0" smtClean="0"/>
              <a:t>Our Business Model</a:t>
            </a:r>
            <a:endParaRPr lang="en-US" dirty="0"/>
          </a:p>
        </p:txBody>
      </p:sp>
    </p:spTree>
    <p:extLst>
      <p:ext uri="{BB962C8B-B14F-4D97-AF65-F5344CB8AC3E}">
        <p14:creationId xmlns:p14="http://schemas.microsoft.com/office/powerpoint/2010/main" val="49464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Describe the features.</a:t>
            </a:r>
          </a:p>
          <a:p>
            <a:pPr lvl="1"/>
            <a:r>
              <a:rPr lang="en-US" dirty="0" smtClean="0"/>
              <a:t>What is does.</a:t>
            </a:r>
          </a:p>
          <a:p>
            <a:r>
              <a:rPr lang="en-US" dirty="0" smtClean="0"/>
              <a:t>Describe the benefits.</a:t>
            </a:r>
          </a:p>
          <a:p>
            <a:pPr lvl="1"/>
            <a:r>
              <a:rPr lang="en-US" dirty="0" smtClean="0"/>
              <a:t>What is does for you.</a:t>
            </a:r>
          </a:p>
          <a:p>
            <a:r>
              <a:rPr lang="en-US" dirty="0" smtClean="0"/>
              <a:t>Make sure that you put an image of your product or service on this slide.</a:t>
            </a:r>
            <a:endParaRPr lang="en-US" dirty="0"/>
          </a:p>
        </p:txBody>
      </p:sp>
      <p:sp>
        <p:nvSpPr>
          <p:cNvPr id="2" name="Title 1"/>
          <p:cNvSpPr>
            <a:spLocks noGrp="1"/>
          </p:cNvSpPr>
          <p:nvPr>
            <p:ph type="title"/>
          </p:nvPr>
        </p:nvSpPr>
        <p:spPr/>
        <p:txBody>
          <a:bodyPr/>
          <a:lstStyle/>
          <a:p>
            <a:r>
              <a:rPr lang="en-US" dirty="0" smtClean="0"/>
              <a:t>Features &amp; Benefits</a:t>
            </a:r>
            <a:endParaRPr lang="en-US" dirty="0"/>
          </a:p>
        </p:txBody>
      </p:sp>
    </p:spTree>
    <p:extLst>
      <p:ext uri="{BB962C8B-B14F-4D97-AF65-F5344CB8AC3E}">
        <p14:creationId xmlns:p14="http://schemas.microsoft.com/office/powerpoint/2010/main" val="196598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List all of your competition.</a:t>
            </a:r>
          </a:p>
          <a:p>
            <a:r>
              <a:rPr lang="en-US" dirty="0" smtClean="0"/>
              <a:t>Make sure you include:</a:t>
            </a:r>
          </a:p>
          <a:p>
            <a:pPr lvl="1"/>
            <a:r>
              <a:rPr lang="en-US" dirty="0" smtClean="0"/>
              <a:t>Revenue size</a:t>
            </a:r>
          </a:p>
          <a:p>
            <a:pPr lvl="1"/>
            <a:r>
              <a:rPr lang="en-US" dirty="0" smtClean="0"/>
              <a:t>How old the company is.</a:t>
            </a:r>
          </a:p>
          <a:p>
            <a:pPr lvl="1"/>
            <a:r>
              <a:rPr lang="en-US" dirty="0" smtClean="0"/>
              <a:t>Share of the market.</a:t>
            </a:r>
          </a:p>
          <a:p>
            <a:r>
              <a:rPr lang="en-US" dirty="0" smtClean="0"/>
              <a:t>Use the competitors logos.</a:t>
            </a:r>
          </a:p>
          <a:p>
            <a:pPr lvl="1"/>
            <a:r>
              <a:rPr lang="en-US" dirty="0" smtClean="0"/>
              <a:t>Google (Name of Company logo)</a:t>
            </a:r>
          </a:p>
          <a:p>
            <a:pPr lvl="1"/>
            <a:r>
              <a:rPr lang="en-US" dirty="0" smtClean="0"/>
              <a:t>Click on images.</a:t>
            </a:r>
            <a:endParaRPr lang="en-US" dirty="0"/>
          </a:p>
        </p:txBody>
      </p:sp>
      <p:sp>
        <p:nvSpPr>
          <p:cNvPr id="2" name="Title 1"/>
          <p:cNvSpPr>
            <a:spLocks noGrp="1"/>
          </p:cNvSpPr>
          <p:nvPr>
            <p:ph type="title"/>
          </p:nvPr>
        </p:nvSpPr>
        <p:spPr/>
        <p:txBody>
          <a:bodyPr/>
          <a:lstStyle/>
          <a:p>
            <a:r>
              <a:rPr lang="en-US" dirty="0" smtClean="0"/>
              <a:t>Our Competition</a:t>
            </a:r>
            <a:endParaRPr lang="en-US" dirty="0"/>
          </a:p>
        </p:txBody>
      </p:sp>
    </p:spTree>
    <p:extLst>
      <p:ext uri="{BB962C8B-B14F-4D97-AF65-F5344CB8AC3E}">
        <p14:creationId xmlns:p14="http://schemas.microsoft.com/office/powerpoint/2010/main" val="381662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List all of the reasons why your offering is better than your competitors.</a:t>
            </a:r>
          </a:p>
          <a:p>
            <a:pPr lvl="1"/>
            <a:r>
              <a:rPr lang="en-US" dirty="0" smtClean="0"/>
              <a:t>More functionality?</a:t>
            </a:r>
          </a:p>
          <a:p>
            <a:pPr lvl="1"/>
            <a:r>
              <a:rPr lang="en-US" dirty="0" smtClean="0"/>
              <a:t>Better price?</a:t>
            </a:r>
          </a:p>
          <a:p>
            <a:r>
              <a:rPr lang="en-US" dirty="0" smtClean="0"/>
              <a:t>Use a competitive comparison chart.</a:t>
            </a:r>
          </a:p>
          <a:p>
            <a:r>
              <a:rPr lang="en-US" dirty="0" smtClean="0"/>
              <a:t>That should be your graphic for this slide.</a:t>
            </a:r>
            <a:endParaRPr lang="en-US" dirty="0"/>
          </a:p>
        </p:txBody>
      </p:sp>
      <p:sp>
        <p:nvSpPr>
          <p:cNvPr id="2" name="Title 1"/>
          <p:cNvSpPr>
            <a:spLocks noGrp="1"/>
          </p:cNvSpPr>
          <p:nvPr>
            <p:ph type="title"/>
          </p:nvPr>
        </p:nvSpPr>
        <p:spPr/>
        <p:txBody>
          <a:bodyPr>
            <a:normAutofit fontScale="90000"/>
          </a:bodyPr>
          <a:lstStyle/>
          <a:p>
            <a:r>
              <a:rPr lang="en-US" dirty="0" smtClean="0"/>
              <a:t>The Innovation:</a:t>
            </a:r>
            <a:br>
              <a:rPr lang="en-US" dirty="0" smtClean="0"/>
            </a:br>
            <a:r>
              <a:rPr lang="en-US" dirty="0" smtClean="0"/>
              <a:t>Why We Will Beat Our Competition</a:t>
            </a:r>
            <a:endParaRPr lang="en-US" dirty="0"/>
          </a:p>
        </p:txBody>
      </p:sp>
    </p:spTree>
    <p:extLst>
      <p:ext uri="{BB962C8B-B14F-4D97-AF65-F5344CB8AC3E}">
        <p14:creationId xmlns:p14="http://schemas.microsoft.com/office/powerpoint/2010/main" val="3973503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46381787"/>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dirty="0" smtClean="0"/>
              <a:t>Our Marketing Mix:</a:t>
            </a:r>
            <a:br>
              <a:rPr lang="en-US" dirty="0" smtClean="0"/>
            </a:br>
            <a:r>
              <a:rPr lang="en-US" dirty="0" smtClean="0"/>
              <a:t>Product, Place, Price &amp; Promotion</a:t>
            </a:r>
            <a:endParaRPr lang="en-US" dirty="0"/>
          </a:p>
        </p:txBody>
      </p:sp>
    </p:spTree>
    <p:extLst>
      <p:ext uri="{BB962C8B-B14F-4D97-AF65-F5344CB8AC3E}">
        <p14:creationId xmlns:p14="http://schemas.microsoft.com/office/powerpoint/2010/main" val="289071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Tell us why you are pricing the product they way you are pricing it.</a:t>
            </a:r>
            <a:endParaRPr lang="en-US" dirty="0"/>
          </a:p>
        </p:txBody>
      </p:sp>
      <p:sp>
        <p:nvSpPr>
          <p:cNvPr id="2" name="Title 1"/>
          <p:cNvSpPr>
            <a:spLocks noGrp="1"/>
          </p:cNvSpPr>
          <p:nvPr>
            <p:ph type="title"/>
          </p:nvPr>
        </p:nvSpPr>
        <p:spPr/>
        <p:txBody>
          <a:bodyPr/>
          <a:lstStyle/>
          <a:p>
            <a:r>
              <a:rPr lang="en-US" dirty="0" smtClean="0"/>
              <a:t>How We Decided On Our Price</a:t>
            </a:r>
            <a:endParaRPr lang="en-US" dirty="0"/>
          </a:p>
        </p:txBody>
      </p:sp>
    </p:spTree>
    <p:extLst>
      <p:ext uri="{BB962C8B-B14F-4D97-AF65-F5344CB8AC3E}">
        <p14:creationId xmlns:p14="http://schemas.microsoft.com/office/powerpoint/2010/main" val="1777764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Describe how you will get to your customers.</a:t>
            </a:r>
          </a:p>
          <a:p>
            <a:r>
              <a:rPr lang="en-US" dirty="0" smtClean="0"/>
              <a:t>Tell us the tactics you will use from the following:</a:t>
            </a:r>
          </a:p>
          <a:p>
            <a:pPr lvl="1"/>
            <a:r>
              <a:rPr lang="en-US" dirty="0" smtClean="0"/>
              <a:t>Print Advertising (National or Local)</a:t>
            </a:r>
          </a:p>
          <a:p>
            <a:pPr lvl="1"/>
            <a:r>
              <a:rPr lang="en-US" dirty="0" smtClean="0"/>
              <a:t>Cable or TV Advertising</a:t>
            </a:r>
          </a:p>
          <a:p>
            <a:pPr lvl="1"/>
            <a:r>
              <a:rPr lang="en-US" dirty="0" smtClean="0"/>
              <a:t>Viral Marketing</a:t>
            </a:r>
          </a:p>
          <a:p>
            <a:pPr lvl="1"/>
            <a:r>
              <a:rPr lang="en-US" dirty="0" smtClean="0"/>
              <a:t>Outbound Email</a:t>
            </a:r>
          </a:p>
          <a:p>
            <a:pPr lvl="1"/>
            <a:r>
              <a:rPr lang="en-US" dirty="0" smtClean="0"/>
              <a:t>Twitter, Facebook and Google Ad Sense</a:t>
            </a:r>
          </a:p>
          <a:p>
            <a:pPr lvl="1"/>
            <a:r>
              <a:rPr lang="en-US" dirty="0" smtClean="0"/>
              <a:t>Direct Sales</a:t>
            </a:r>
          </a:p>
          <a:p>
            <a:pPr lvl="1"/>
            <a:r>
              <a:rPr lang="en-US" dirty="0" smtClean="0"/>
              <a:t>Promotional Literature (brochures)</a:t>
            </a:r>
          </a:p>
          <a:p>
            <a:pPr lvl="1"/>
            <a:r>
              <a:rPr lang="en-US" dirty="0" smtClean="0"/>
              <a:t>Public Relations (news releases or article placement)</a:t>
            </a:r>
          </a:p>
          <a:p>
            <a:pPr lvl="1"/>
            <a:r>
              <a:rPr lang="en-US" dirty="0" smtClean="0"/>
              <a:t>Trade Shows or Conferences</a:t>
            </a:r>
          </a:p>
          <a:p>
            <a:pPr lvl="1"/>
            <a:r>
              <a:rPr lang="en-US" dirty="0" smtClean="0"/>
              <a:t>Speaking Engagements at Conferences</a:t>
            </a:r>
          </a:p>
          <a:p>
            <a:r>
              <a:rPr lang="en-US" dirty="0" smtClean="0"/>
              <a:t>Use graphics rather than words.</a:t>
            </a:r>
          </a:p>
          <a:p>
            <a:pPr lvl="1"/>
            <a:endParaRPr lang="en-US" dirty="0" smtClean="0"/>
          </a:p>
          <a:p>
            <a:pPr lvl="1"/>
            <a:endParaRPr lang="en-US"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How We Will Promote It</a:t>
            </a:r>
            <a:endParaRPr lang="en-US" dirty="0"/>
          </a:p>
        </p:txBody>
      </p:sp>
    </p:spTree>
    <p:extLst>
      <p:ext uri="{BB962C8B-B14F-4D97-AF65-F5344CB8AC3E}">
        <p14:creationId xmlns:p14="http://schemas.microsoft.com/office/powerpoint/2010/main" val="14834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Make an organizational chart of your company.</a:t>
            </a:r>
          </a:p>
          <a:p>
            <a:r>
              <a:rPr lang="en-US" dirty="0" smtClean="0"/>
              <a:t>If you only have one person, write the title and the words (to be recruited)</a:t>
            </a:r>
            <a:endParaRPr lang="en-US" dirty="0"/>
          </a:p>
        </p:txBody>
      </p:sp>
      <p:sp>
        <p:nvSpPr>
          <p:cNvPr id="2" name="Title 1"/>
          <p:cNvSpPr>
            <a:spLocks noGrp="1"/>
          </p:cNvSpPr>
          <p:nvPr>
            <p:ph type="title"/>
          </p:nvPr>
        </p:nvSpPr>
        <p:spPr/>
        <p:txBody>
          <a:bodyPr>
            <a:normAutofit fontScale="90000"/>
          </a:bodyPr>
          <a:lstStyle/>
          <a:p>
            <a:r>
              <a:rPr lang="en-US" dirty="0" smtClean="0"/>
              <a:t>Our Team:</a:t>
            </a:r>
            <a:br>
              <a:rPr lang="en-US" dirty="0" smtClean="0"/>
            </a:br>
            <a:r>
              <a:rPr lang="en-US" dirty="0" smtClean="0"/>
              <a:t>Our Special Skills</a:t>
            </a:r>
            <a:endParaRPr lang="en-US" dirty="0"/>
          </a:p>
        </p:txBody>
      </p:sp>
      <p:graphicFrame>
        <p:nvGraphicFramePr>
          <p:cNvPr id="5" name="Diagram 4"/>
          <p:cNvGraphicFramePr/>
          <p:nvPr>
            <p:extLst>
              <p:ext uri="{D42A27DB-BD31-4B8C-83A1-F6EECF244321}">
                <p14:modId xmlns:p14="http://schemas.microsoft.com/office/powerpoint/2010/main" val="543653607"/>
              </p:ext>
            </p:extLst>
          </p:nvPr>
        </p:nvGraphicFramePr>
        <p:xfrm>
          <a:off x="609600" y="3987800"/>
          <a:ext cx="8229600" cy="2379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298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41526"/>
            <a:ext cx="8229600" cy="4084638"/>
          </a:xfrm>
        </p:spPr>
        <p:txBody>
          <a:bodyPr/>
          <a:lstStyle/>
          <a:p>
            <a:r>
              <a:rPr lang="en-US" dirty="0" smtClean="0"/>
              <a:t>Insert a chart that just shows your revenue.</a:t>
            </a:r>
          </a:p>
          <a:p>
            <a:r>
              <a:rPr lang="en-US" dirty="0" smtClean="0"/>
              <a:t>Click on this chart.  You will see a button on top that says edit.  Click on it to change.</a:t>
            </a:r>
          </a:p>
          <a:p>
            <a:r>
              <a:rPr lang="en-US" dirty="0" smtClean="0"/>
              <a:t>Use provided Revenue Worksheet to develop.</a:t>
            </a:r>
          </a:p>
        </p:txBody>
      </p:sp>
      <p:sp>
        <p:nvSpPr>
          <p:cNvPr id="2" name="Title 1"/>
          <p:cNvSpPr>
            <a:spLocks noGrp="1"/>
          </p:cNvSpPr>
          <p:nvPr>
            <p:ph type="title"/>
          </p:nvPr>
        </p:nvSpPr>
        <p:spPr/>
        <p:txBody>
          <a:bodyPr/>
          <a:lstStyle/>
          <a:p>
            <a:r>
              <a:rPr lang="en-US" dirty="0" smtClean="0"/>
              <a:t>Revenue Projections</a:t>
            </a:r>
            <a:endParaRPr lang="en-US" dirty="0"/>
          </a:p>
        </p:txBody>
      </p:sp>
      <p:graphicFrame>
        <p:nvGraphicFramePr>
          <p:cNvPr id="4" name="Chart 3"/>
          <p:cNvGraphicFramePr/>
          <p:nvPr>
            <p:extLst>
              <p:ext uri="{D42A27DB-BD31-4B8C-83A1-F6EECF244321}">
                <p14:modId xmlns:p14="http://schemas.microsoft.com/office/powerpoint/2010/main" val="2275459534"/>
              </p:ext>
            </p:extLst>
          </p:nvPr>
        </p:nvGraphicFramePr>
        <p:xfrm>
          <a:off x="2438754" y="3874077"/>
          <a:ext cx="4640291" cy="2871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305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Expenses</a:t>
            </a:r>
            <a:endParaRPr lang="en-US" dirty="0"/>
          </a:p>
        </p:txBody>
      </p:sp>
      <p:sp>
        <p:nvSpPr>
          <p:cNvPr id="6" name="Content Placeholder 2"/>
          <p:cNvSpPr>
            <a:spLocks noGrp="1"/>
          </p:cNvSpPr>
          <p:nvPr>
            <p:ph idx="1"/>
          </p:nvPr>
        </p:nvSpPr>
        <p:spPr>
          <a:xfrm>
            <a:off x="872068" y="2675467"/>
            <a:ext cx="4190540" cy="3450696"/>
          </a:xfrm>
        </p:spPr>
        <p:txBody>
          <a:bodyPr/>
          <a:lstStyle/>
          <a:p>
            <a:r>
              <a:rPr lang="en-US" dirty="0" smtClean="0"/>
              <a:t>Provide an analysis of your estimated monthly expenses.</a:t>
            </a:r>
          </a:p>
          <a:p>
            <a:r>
              <a:rPr lang="en-US" dirty="0" smtClean="0"/>
              <a:t>See provided template.</a:t>
            </a:r>
          </a:p>
          <a:p>
            <a:r>
              <a:rPr lang="en-US" dirty="0" smtClean="0"/>
              <a:t>Make sure it is readable.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14486973"/>
              </p:ext>
            </p:extLst>
          </p:nvPr>
        </p:nvGraphicFramePr>
        <p:xfrm>
          <a:off x="5593160" y="2753263"/>
          <a:ext cx="2531587" cy="3451239"/>
        </p:xfrm>
        <a:graphic>
          <a:graphicData uri="http://schemas.openxmlformats.org/drawingml/2006/table">
            <a:tbl>
              <a:tblPr/>
              <a:tblGrid>
                <a:gridCol w="1768093"/>
                <a:gridCol w="126292"/>
                <a:gridCol w="637202"/>
              </a:tblGrid>
              <a:tr h="88405">
                <a:tc>
                  <a:txBody>
                    <a:bodyPr/>
                    <a:lstStyle/>
                    <a:p>
                      <a:pPr algn="l" fontAlgn="ctr"/>
                      <a:r>
                        <a:rPr lang="en-US" sz="500" b="1" i="0" u="none" strike="noStrike">
                          <a:effectLst/>
                          <a:latin typeface="Times New Roman"/>
                        </a:rPr>
                        <a:t>Average Monthly Overhead Expenses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r>
              <a:tr h="88405">
                <a:tc>
                  <a:txBody>
                    <a:bodyPr/>
                    <a:lstStyle/>
                    <a:p>
                      <a:pPr algn="l" fontAlgn="ctr"/>
                      <a:endParaRPr lang="en-US" sz="500" b="0" i="0" u="none" strike="noStrike">
                        <a:effectLst/>
                        <a:latin typeface="Times New Roman"/>
                      </a:endParaRP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en-US" sz="500" b="1" i="0" u="none" strike="noStrike">
                          <a:effectLst/>
                          <a:latin typeface="Times New Roman"/>
                        </a:rPr>
                        <a:t>Cost</a:t>
                      </a:r>
                    </a:p>
                  </a:txBody>
                  <a:tcPr marL="5741" marR="5741" marT="5741" marB="0" anchor="b">
                    <a:lnL>
                      <a:noFill/>
                    </a:lnL>
                    <a:lnR>
                      <a:noFill/>
                    </a:lnR>
                    <a:lnT>
                      <a:noFill/>
                    </a:lnT>
                    <a:lnB>
                      <a:noFill/>
                    </a:lnB>
                  </a:tcPr>
                </a:tc>
              </a:tr>
              <a:tr h="88405">
                <a:tc>
                  <a:txBody>
                    <a:bodyPr/>
                    <a:lstStyle/>
                    <a:p>
                      <a:pPr algn="l" fontAlgn="ctr"/>
                      <a:r>
                        <a:rPr lang="en-US" sz="500" b="1" i="0" u="none" strike="noStrike">
                          <a:effectLst/>
                          <a:latin typeface="Times New Roman"/>
                        </a:rPr>
                        <a:t>Item: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r>
              <a:tr h="88405">
                <a:tc>
                  <a:txBody>
                    <a:bodyPr/>
                    <a:lstStyle/>
                    <a:p>
                      <a:pPr algn="l" fontAlgn="ctr"/>
                      <a:r>
                        <a:rPr lang="en-US" sz="500" b="0" i="0" u="none" strike="noStrike">
                          <a:effectLst/>
                          <a:latin typeface="Times New Roman"/>
                        </a:rPr>
                        <a:t>−rent or mortgage payment</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a:noFill/>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−utilities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−phone lines (landline, cell, FAX, Internet)</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−phone charges (tollfree, long dx, voice mail, cell, pager)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−salaries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−payroll (taxes, payroll services, etc.)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−benefits (health insurance, retirement, etc.)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−independent contractors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−equipment (lease/purchase, maint., repairs, depreciation)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−office supplies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−postage</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−shipping/courier services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−licenses and permits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−legal fees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−accounting and other professional fees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−consulting or coaching fees/training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−membership dues and subscriptions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−business insurance</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−bank charges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−credit card processing fees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−loan repayment (principal and interest)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−bad debt/collection fees</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−travel and entertainment</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−vehicle expense</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−research and development</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−marketing</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•Yellow Pages</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•advertising</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•direct mail</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•tradeshows, fairs, convention </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•chambers of commerce</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•publicity and promotion</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•Website maintenance </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•Internet marketing</a:t>
                      </a:r>
                    </a:p>
                  </a:txBody>
                  <a:tcPr marL="482207"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405">
                <a:tc>
                  <a:txBody>
                    <a:bodyPr/>
                    <a:lstStyle/>
                    <a:p>
                      <a:pPr algn="l" fontAlgn="ctr"/>
                      <a:r>
                        <a:rPr lang="en-US" sz="500" b="0" i="0" u="none" strike="noStrike">
                          <a:effectLst/>
                          <a:latin typeface="Times New Roman"/>
                        </a:rPr>
                        <a:t>−miscellaneous </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l" fontAlgn="b"/>
                      <a:r>
                        <a:rPr lang="sk-SK" sz="500" b="0" i="0" u="none" strike="noStrike">
                          <a:effectLst/>
                          <a:latin typeface="Arial"/>
                        </a:rPr>
                        <a:t> </a:t>
                      </a:r>
                    </a:p>
                  </a:txBody>
                  <a:tcPr marL="5741" marR="5741" marT="57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49">
                <a:tc>
                  <a:txBody>
                    <a:bodyPr/>
                    <a:lstStyle/>
                    <a:p>
                      <a:pPr algn="l" fontAlgn="ctr"/>
                      <a:r>
                        <a:rPr lang="en-US" sz="500" b="1" i="0" u="none" strike="noStrike">
                          <a:effectLst/>
                          <a:latin typeface="Times New Roman"/>
                        </a:rPr>
                        <a:t>TOTAL</a:t>
                      </a:r>
                    </a:p>
                  </a:txBody>
                  <a:tcPr marL="5741" marR="5741" marT="5741" marB="0" anchor="ctr">
                    <a:lnL>
                      <a:noFill/>
                    </a:lnL>
                    <a:lnR>
                      <a:noFill/>
                    </a:lnR>
                    <a:lnT>
                      <a:noFill/>
                    </a:lnT>
                    <a:lnB>
                      <a:noFill/>
                    </a:lnB>
                  </a:tcPr>
                </a:tc>
                <a:tc>
                  <a:txBody>
                    <a:bodyPr/>
                    <a:lstStyle/>
                    <a:p>
                      <a:pPr algn="l" fontAlgn="b"/>
                      <a:endParaRPr lang="en-US" sz="500" b="0" i="0" u="none" strike="noStrike">
                        <a:effectLst/>
                        <a:latin typeface="Arial"/>
                      </a:endParaRPr>
                    </a:p>
                  </a:txBody>
                  <a:tcPr marL="5741" marR="5741" marT="5741" marB="0" anchor="b">
                    <a:lnL>
                      <a:noFill/>
                    </a:lnL>
                    <a:lnR>
                      <a:noFill/>
                    </a:lnR>
                    <a:lnT>
                      <a:noFill/>
                    </a:lnT>
                    <a:lnB>
                      <a:noFill/>
                    </a:lnB>
                  </a:tcPr>
                </a:tc>
                <a:tc>
                  <a:txBody>
                    <a:bodyPr/>
                    <a:lstStyle/>
                    <a:p>
                      <a:pPr algn="r" fontAlgn="b"/>
                      <a:r>
                        <a:rPr lang="mr-IN" sz="500" b="0" i="0" u="none" strike="noStrike" dirty="0">
                          <a:effectLst/>
                          <a:latin typeface="Arial"/>
                        </a:rPr>
                        <a:t> $-   </a:t>
                      </a:r>
                    </a:p>
                  </a:txBody>
                  <a:tcPr marL="5741" marR="5741" marT="5741"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2395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Presentation Teams Must Have Completed All Elements of The Presentation Template Or The Team Will Not Be Permitted To Present.</a:t>
            </a:r>
          </a:p>
          <a:p>
            <a:r>
              <a:rPr lang="en-US" dirty="0" smtClean="0"/>
              <a:t>A Draft Copy of The Presentation Must Be Submitted To The Competition Coordinators By 5:00 P.M. The Day Before The Dress Rehearsal Round. </a:t>
            </a:r>
            <a:endParaRPr lang="en-US" dirty="0"/>
          </a:p>
        </p:txBody>
      </p:sp>
      <p:sp>
        <p:nvSpPr>
          <p:cNvPr id="2" name="Title 1"/>
          <p:cNvSpPr>
            <a:spLocks noGrp="1"/>
          </p:cNvSpPr>
          <p:nvPr>
            <p:ph type="title"/>
          </p:nvPr>
        </p:nvSpPr>
        <p:spPr/>
        <p:txBody>
          <a:bodyPr>
            <a:normAutofit fontScale="90000"/>
          </a:bodyPr>
          <a:lstStyle/>
          <a:p>
            <a:r>
              <a:rPr lang="en-US" dirty="0" smtClean="0"/>
              <a:t>Guidelines</a:t>
            </a:r>
            <a:br>
              <a:rPr lang="en-US" dirty="0" smtClean="0"/>
            </a:br>
            <a:r>
              <a:rPr lang="en-US" dirty="0" smtClean="0"/>
              <a:t>IMPORTANT!</a:t>
            </a:r>
            <a:endParaRPr lang="en-US" dirty="0"/>
          </a:p>
        </p:txBody>
      </p:sp>
    </p:spTree>
    <p:extLst>
      <p:ext uri="{BB962C8B-B14F-4D97-AF65-F5344CB8AC3E}">
        <p14:creationId xmlns:p14="http://schemas.microsoft.com/office/powerpoint/2010/main" val="424996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Insert your 1-year financial plan here.  Use provided template.</a:t>
            </a:r>
          </a:p>
          <a:p>
            <a:r>
              <a:rPr lang="en-US" dirty="0" smtClean="0"/>
              <a:t>Make sure it is reasonable.</a:t>
            </a:r>
          </a:p>
          <a:p>
            <a:r>
              <a:rPr lang="en-US" dirty="0" smtClean="0"/>
              <a:t>You may want to only show information by Quarters</a:t>
            </a:r>
          </a:p>
          <a:p>
            <a:pPr lvl="1"/>
            <a:r>
              <a:rPr lang="en-US" dirty="0" smtClean="0"/>
              <a:t>Q1, Q2, Q3, Q4, Total Year</a:t>
            </a:r>
          </a:p>
          <a:p>
            <a:r>
              <a:rPr lang="en-US" dirty="0" smtClean="0"/>
              <a:t>Your first year WILL PROBABLY show a loss.</a:t>
            </a:r>
            <a:endParaRPr lang="en-US" dirty="0"/>
          </a:p>
        </p:txBody>
      </p:sp>
      <p:sp>
        <p:nvSpPr>
          <p:cNvPr id="2" name="Title 1"/>
          <p:cNvSpPr>
            <a:spLocks noGrp="1"/>
          </p:cNvSpPr>
          <p:nvPr>
            <p:ph type="title"/>
          </p:nvPr>
        </p:nvSpPr>
        <p:spPr/>
        <p:txBody>
          <a:bodyPr>
            <a:normAutofit fontScale="90000"/>
          </a:bodyPr>
          <a:lstStyle/>
          <a:p>
            <a:r>
              <a:rPr lang="en-US" dirty="0" smtClean="0"/>
              <a:t>One Year</a:t>
            </a:r>
            <a:br>
              <a:rPr lang="en-US" dirty="0" smtClean="0"/>
            </a:br>
            <a:r>
              <a:rPr lang="en-US" dirty="0" smtClean="0"/>
              <a:t>Statement of Operations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82394232"/>
              </p:ext>
            </p:extLst>
          </p:nvPr>
        </p:nvGraphicFramePr>
        <p:xfrm>
          <a:off x="1073164" y="5229681"/>
          <a:ext cx="7408853" cy="896482"/>
        </p:xfrm>
        <a:graphic>
          <a:graphicData uri="http://schemas.openxmlformats.org/drawingml/2006/table">
            <a:tbl>
              <a:tblPr/>
              <a:tblGrid>
                <a:gridCol w="814161"/>
                <a:gridCol w="294002"/>
                <a:gridCol w="162832"/>
                <a:gridCol w="294002"/>
                <a:gridCol w="162832"/>
                <a:gridCol w="294002"/>
                <a:gridCol w="162832"/>
                <a:gridCol w="294002"/>
                <a:gridCol w="294002"/>
                <a:gridCol w="294002"/>
                <a:gridCol w="294002"/>
                <a:gridCol w="294002"/>
                <a:gridCol w="294002"/>
                <a:gridCol w="294002"/>
                <a:gridCol w="294002"/>
                <a:gridCol w="294002"/>
                <a:gridCol w="294002"/>
                <a:gridCol w="294002"/>
                <a:gridCol w="162832"/>
                <a:gridCol w="294002"/>
                <a:gridCol w="162832"/>
                <a:gridCol w="294002"/>
                <a:gridCol w="162832"/>
                <a:gridCol w="294002"/>
                <a:gridCol w="162832"/>
                <a:gridCol w="294002"/>
                <a:gridCol w="162832"/>
              </a:tblGrid>
              <a:tr h="69656">
                <a:tc>
                  <a:txBody>
                    <a:bodyPr/>
                    <a:lstStyle/>
                    <a:p>
                      <a:pPr algn="l" fontAlgn="b"/>
                      <a:r>
                        <a:rPr lang="sk-SK" sz="400" b="0" i="0" u="none" strike="noStrike">
                          <a:solidFill>
                            <a:srgbClr val="000000"/>
                          </a:solidFill>
                          <a:effectLst/>
                          <a:latin typeface="Calibri"/>
                        </a:rPr>
                        <a:t> </a:t>
                      </a:r>
                    </a:p>
                  </a:txBody>
                  <a:tcPr marL="4523" marR="4523" marT="45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JANUARY</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FEBRUARY</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MARCH</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APRIL</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MAY</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JUNE</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JULY</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AUGUST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SEPTEMBER</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OCTOBER</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NOVEMBER</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DECEMBER</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sk-SK" sz="400" b="1" i="0" u="none" strike="noStrike">
                          <a:solidFill>
                            <a:srgbClr val="FFFFFF"/>
                          </a:solidFill>
                          <a:effectLst/>
                          <a:latin typeface="Calibri"/>
                        </a:rPr>
                        <a:t>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a:solidFill>
                            <a:srgbClr val="FFFFFF"/>
                          </a:solidFill>
                          <a:effectLst/>
                          <a:latin typeface="Calibri"/>
                        </a:rPr>
                        <a:t>TOTAL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400" b="1" i="0" u="none" strike="noStrike">
                          <a:solidFill>
                            <a:srgbClr val="FFFFFF"/>
                          </a:solidFill>
                          <a:effectLst/>
                          <a:latin typeface="Calibri"/>
                        </a:rPr>
                        <a: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69656">
                <a:tc>
                  <a:txBody>
                    <a:bodyPr/>
                    <a:lstStyle/>
                    <a:p>
                      <a:pPr algn="l" fontAlgn="b"/>
                      <a:r>
                        <a:rPr lang="en-US" sz="400" b="1" i="0" u="none" strike="noStrike">
                          <a:solidFill>
                            <a:srgbClr val="000000"/>
                          </a:solidFill>
                          <a:effectLst/>
                          <a:latin typeface="Calibri"/>
                        </a:rPr>
                        <a:t>REVENUE</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$20,000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$308,000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sng" strike="noStrike">
                          <a:solidFill>
                            <a:srgbClr val="000000"/>
                          </a:solidFill>
                          <a:effectLst/>
                          <a:latin typeface="Calibri"/>
                        </a:rPr>
                        <a:t>Cost of Goods Sold (COGS)</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sk-SK" sz="400" b="0" i="0" u="sng" strike="noStrike">
                          <a:solidFill>
                            <a:srgbClr val="000000"/>
                          </a:solidFill>
                          <a:effectLst/>
                          <a:latin typeface="Calibri"/>
                        </a:rPr>
                        <a:t>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none" strike="noStrike">
                          <a:solidFill>
                            <a:srgbClr val="000000"/>
                          </a:solidFill>
                          <a:effectLst/>
                          <a:latin typeface="Calibri"/>
                        </a:rPr>
                        <a:t>GROSS PROFIT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$20,000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$308,000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none" strike="noStrike">
                          <a:solidFill>
                            <a:srgbClr val="000000"/>
                          </a:solidFill>
                          <a:effectLst/>
                          <a:latin typeface="Calibri"/>
                        </a:rPr>
                        <a:t>Research &amp; Development</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$20,000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500%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$30,000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 </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$58,000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19%</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none" strike="noStrike">
                          <a:solidFill>
                            <a:srgbClr val="000000"/>
                          </a:solidFill>
                          <a:effectLst/>
                          <a:latin typeface="Calibri"/>
                        </a:rPr>
                        <a:t>Marketing &amp; Selling</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150%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$15,000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$21,000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$234,000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none" strike="noStrike">
                          <a:solidFill>
                            <a:srgbClr val="000000"/>
                          </a:solidFill>
                          <a:effectLst/>
                          <a:latin typeface="Calibri"/>
                        </a:rPr>
                        <a:t>General &amp; Adminsitrative</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sng" strike="noStrike">
                          <a:solidFill>
                            <a:srgbClr val="000000"/>
                          </a:solidFill>
                          <a:effectLst/>
                          <a:latin typeface="Calibri"/>
                        </a:rPr>
                        <a:t>TOTAL EXPENSES</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650%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$12,000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$15,000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$48,000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400" b="0" i="0" u="none" strike="noStrike">
                          <a:solidFill>
                            <a:srgbClr val="000000"/>
                          </a:solidFill>
                          <a:effectLst/>
                          <a:latin typeface="Calibri"/>
                        </a:rPr>
                        <a:t>200%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$21,000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$18,000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$292,000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95%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789">
                <a:tc>
                  <a:txBody>
                    <a:bodyPr/>
                    <a:lstStyle/>
                    <a:p>
                      <a:pPr algn="l" fontAlgn="b"/>
                      <a:r>
                        <a:rPr lang="en-US" sz="400" b="1" i="0" u="none" strike="noStrike">
                          <a:solidFill>
                            <a:srgbClr val="000000"/>
                          </a:solidFill>
                          <a:effectLst/>
                          <a:latin typeface="Calibri"/>
                        </a:rPr>
                        <a:t>Operating Income</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-550%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$5,000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$8,000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$7,000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$16,000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56">
                <a:tc>
                  <a:txBody>
                    <a:bodyPr/>
                    <a:lstStyle/>
                    <a:p>
                      <a:pPr algn="l" fontAlgn="b"/>
                      <a:r>
                        <a:rPr lang="en-US" sz="400" b="1" i="0" u="sng" strike="noStrike">
                          <a:solidFill>
                            <a:srgbClr val="000000"/>
                          </a:solidFill>
                          <a:effectLst/>
                          <a:latin typeface="Calibri"/>
                        </a:rPr>
                        <a:t>Taxes, Depreciation &amp; Amortization</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$1,520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$1,900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$3,040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$3,040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$3,040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$3,040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$3,040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$2,660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sng" strike="noStrike">
                          <a:solidFill>
                            <a:srgbClr val="000000"/>
                          </a:solidFill>
                          <a:effectLst/>
                          <a:latin typeface="Calibri"/>
                        </a:rPr>
                        <a:t>$21,280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7%</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789">
                <a:tc>
                  <a:txBody>
                    <a:bodyPr/>
                    <a:lstStyle/>
                    <a:p>
                      <a:pPr algn="l" fontAlgn="b"/>
                      <a:r>
                        <a:rPr lang="en-US" sz="400" b="1" i="0" u="none" strike="noStrike">
                          <a:solidFill>
                            <a:srgbClr val="000000"/>
                          </a:solidFill>
                          <a:effectLst/>
                          <a:latin typeface="Calibri"/>
                        </a:rPr>
                        <a:t>NET INCOME</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-$22,000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-550%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$2,480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$3,100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-$24,000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$4,960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$4,960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$4,960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$4,960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$4,960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$4,340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16%</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1" i="0" u="none" strike="noStrike">
                          <a:solidFill>
                            <a:srgbClr val="000000"/>
                          </a:solidFill>
                          <a:effectLst/>
                          <a:latin typeface="Calibri"/>
                        </a:rPr>
                        <a:t>$6,000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a:solidFill>
                            <a:srgbClr val="000000"/>
                          </a:solidFill>
                          <a:effectLst/>
                          <a:latin typeface="Calibri"/>
                        </a:rPr>
                        <a:t>25%</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400" b="0" i="0" u="none" strike="noStrike">
                          <a:solidFill>
                            <a:srgbClr val="000000"/>
                          </a:solidFill>
                          <a:effectLst/>
                          <a:latin typeface="Calibri"/>
                        </a:rPr>
                        <a:t>-$5,280</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400" b="0" i="0" u="none" strike="noStrike" dirty="0">
                          <a:solidFill>
                            <a:srgbClr val="000000"/>
                          </a:solidFill>
                          <a:effectLst/>
                          <a:latin typeface="Calibri"/>
                        </a:rPr>
                        <a:t>-2%</a:t>
                      </a:r>
                    </a:p>
                  </a:txBody>
                  <a:tcPr marL="4523" marR="4523" marT="4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613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Insert your three-year financial plan here.</a:t>
            </a:r>
          </a:p>
          <a:p>
            <a:r>
              <a:rPr lang="en-US" dirty="0" smtClean="0"/>
              <a:t>Your first year WILL PROBABLY show a loss.</a:t>
            </a:r>
            <a:endParaRPr lang="en-US" dirty="0"/>
          </a:p>
        </p:txBody>
      </p:sp>
      <p:sp>
        <p:nvSpPr>
          <p:cNvPr id="2" name="Title 1"/>
          <p:cNvSpPr>
            <a:spLocks noGrp="1"/>
          </p:cNvSpPr>
          <p:nvPr>
            <p:ph type="title"/>
          </p:nvPr>
        </p:nvSpPr>
        <p:spPr/>
        <p:txBody>
          <a:bodyPr>
            <a:normAutofit fontScale="90000"/>
          </a:bodyPr>
          <a:lstStyle/>
          <a:p>
            <a:r>
              <a:rPr lang="en-US" dirty="0" smtClean="0"/>
              <a:t>Three Year</a:t>
            </a:r>
            <a:br>
              <a:rPr lang="en-US" dirty="0" smtClean="0"/>
            </a:br>
            <a:r>
              <a:rPr lang="en-US" dirty="0" smtClean="0"/>
              <a:t>Statement of Operations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8714225"/>
              </p:ext>
            </p:extLst>
          </p:nvPr>
        </p:nvGraphicFramePr>
        <p:xfrm>
          <a:off x="1155217" y="3839259"/>
          <a:ext cx="7381862" cy="2801304"/>
        </p:xfrm>
        <a:graphic>
          <a:graphicData uri="http://schemas.openxmlformats.org/drawingml/2006/table">
            <a:tbl>
              <a:tblPr/>
              <a:tblGrid>
                <a:gridCol w="2751005"/>
                <a:gridCol w="993418"/>
                <a:gridCol w="550201"/>
                <a:gridCol w="993418"/>
                <a:gridCol w="550201"/>
                <a:gridCol w="993418"/>
                <a:gridCol w="550201"/>
              </a:tblGrid>
              <a:tr h="254664">
                <a:tc>
                  <a:txBody>
                    <a:bodyPr/>
                    <a:lstStyle/>
                    <a:p>
                      <a:pPr algn="l" fontAlgn="b"/>
                      <a:r>
                        <a:rPr lang="sk-SK"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latin typeface="Calibri"/>
                        </a:rPr>
                        <a:t>Year 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1200" b="1" i="0" u="none" strike="noStrike">
                          <a:solidFill>
                            <a:srgbClr val="FFFFFF"/>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latin typeface="Calibri"/>
                        </a:rPr>
                        <a:t>Year 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1200" b="1" i="0" u="none" strike="noStrike">
                          <a:solidFill>
                            <a:srgbClr val="FFFFFF"/>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200" b="1" i="0" u="none" strike="noStrike">
                          <a:solidFill>
                            <a:srgbClr val="FFFFFF"/>
                          </a:solidFill>
                          <a:effectLst/>
                          <a:latin typeface="Calibri"/>
                        </a:rPr>
                        <a:t>Year 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mr-IN" sz="1200" b="1" i="0" u="none" strike="noStrike">
                          <a:solidFill>
                            <a:srgbClr val="FFFFFF"/>
                          </a:solidFill>
                          <a:effectLst/>
                          <a:latin typeface="Calibri"/>
                        </a:rPr>
                        <a: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54664">
                <a:tc>
                  <a:txBody>
                    <a:bodyPr/>
                    <a:lstStyle/>
                    <a:p>
                      <a:pPr algn="l" fontAlgn="b"/>
                      <a:r>
                        <a:rPr lang="en-US" sz="1200" b="1" i="0" u="none" strike="noStrike">
                          <a:solidFill>
                            <a:srgbClr val="000000"/>
                          </a:solidFill>
                          <a:effectLst/>
                          <a:latin typeface="Calibri"/>
                        </a:rPr>
                        <a:t>REVENUE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$308,000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$456,000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$608,000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sng" strike="noStrike">
                          <a:solidFill>
                            <a:srgbClr val="000000"/>
                          </a:solidFill>
                          <a:effectLst/>
                          <a:latin typeface="Calibri"/>
                        </a:rPr>
                        <a:t>Cost of Goods Sold (COGS)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GROSS PROFIT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$308,000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$456,000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$608,000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Research &amp; Development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Calibri"/>
                        </a:rPr>
                        <a:t>58000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Calibri"/>
                        </a:rPr>
                        <a:t>29000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is-IS" sz="1200" b="0" i="0" u="none" strike="noStrike">
                          <a:solidFill>
                            <a:srgbClr val="000000"/>
                          </a:solidFill>
                          <a:effectLst/>
                          <a:latin typeface="Calibri"/>
                        </a:rPr>
                        <a:t>29000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Marketing &amp; Selling</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$234,000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$342,000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$456,000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General &amp; Adminsitrative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sng" strike="noStrike">
                          <a:solidFill>
                            <a:srgbClr val="000000"/>
                          </a:solidFill>
                          <a:effectLst/>
                          <a:latin typeface="Calibri"/>
                        </a:rPr>
                        <a:t>TOTAL EXPENSES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$292,000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$371,000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$485,000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Operating Income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$16,000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$85,000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a:rPr>
                        <a:t>$123,000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sng" strike="noStrike">
                          <a:solidFill>
                            <a:srgbClr val="000000"/>
                          </a:solidFill>
                          <a:effectLst/>
                          <a:latin typeface="Calibri"/>
                        </a:rPr>
                        <a:t>Taxes, Depreciation &amp; Amortization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$21,280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$39,900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sng" strike="noStrike">
                          <a:solidFill>
                            <a:srgbClr val="000000"/>
                          </a:solidFill>
                          <a:effectLst/>
                          <a:latin typeface="Calibri"/>
                        </a:rPr>
                        <a:t>$42,180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664">
                <a:tc>
                  <a:txBody>
                    <a:bodyPr/>
                    <a:lstStyle/>
                    <a:p>
                      <a:pPr algn="l" fontAlgn="b"/>
                      <a:r>
                        <a:rPr lang="en-US" sz="1200" b="1" i="0" u="none" strike="noStrike">
                          <a:solidFill>
                            <a:srgbClr val="000000"/>
                          </a:solidFill>
                          <a:effectLst/>
                          <a:latin typeface="Calibri"/>
                        </a:rPr>
                        <a:t>NET INCOME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-$5,280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$45,100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a:solidFill>
                            <a:srgbClr val="000000"/>
                          </a:solidFill>
                          <a:effectLst/>
                          <a:latin typeface="Calibri"/>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Calibri"/>
                        </a:rPr>
                        <a:t>$80,820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mr-IN" sz="1200" b="0" i="0" u="none" strike="noStrike" dirty="0">
                          <a:solidFill>
                            <a:srgbClr val="000000"/>
                          </a:solidFill>
                          <a:effectLst/>
                          <a:latin typeface="Calibri"/>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2373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Discuss how much you seek to raise.</a:t>
            </a:r>
          </a:p>
          <a:p>
            <a:r>
              <a:rPr lang="en-US" dirty="0" smtClean="0"/>
              <a:t>Add up:</a:t>
            </a:r>
          </a:p>
          <a:p>
            <a:pPr lvl="1"/>
            <a:r>
              <a:rPr lang="en-US" dirty="0" smtClean="0"/>
              <a:t>Your one-time start up costs.</a:t>
            </a:r>
          </a:p>
          <a:p>
            <a:pPr lvl="1"/>
            <a:r>
              <a:rPr lang="en-US" dirty="0" smtClean="0"/>
              <a:t>The total of the three years of annual losses.</a:t>
            </a:r>
            <a:endParaRPr lang="en-US" dirty="0"/>
          </a:p>
        </p:txBody>
      </p:sp>
      <p:sp>
        <p:nvSpPr>
          <p:cNvPr id="2" name="Title 1"/>
          <p:cNvSpPr>
            <a:spLocks noGrp="1"/>
          </p:cNvSpPr>
          <p:nvPr>
            <p:ph type="title"/>
          </p:nvPr>
        </p:nvSpPr>
        <p:spPr/>
        <p:txBody>
          <a:bodyPr/>
          <a:lstStyle/>
          <a:p>
            <a:r>
              <a:rPr lang="en-US" dirty="0" smtClean="0"/>
              <a:t>How Much We Seek To Raise</a:t>
            </a:r>
            <a:endParaRPr lang="en-US" dirty="0"/>
          </a:p>
        </p:txBody>
      </p:sp>
    </p:spTree>
    <p:extLst>
      <p:ext uri="{BB962C8B-B14F-4D97-AF65-F5344CB8AC3E}">
        <p14:creationId xmlns:p14="http://schemas.microsoft.com/office/powerpoint/2010/main" val="268399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r>
              <a:rPr lang="en-US" dirty="0" smtClean="0"/>
              <a:t>We would be happy to answer questions.</a:t>
            </a:r>
            <a:endParaRPr lang="en-US" dirty="0"/>
          </a:p>
        </p:txBody>
      </p:sp>
    </p:spTree>
    <p:extLst>
      <p:ext uri="{BB962C8B-B14F-4D97-AF65-F5344CB8AC3E}">
        <p14:creationId xmlns:p14="http://schemas.microsoft.com/office/powerpoint/2010/main" val="3714953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Good Presentation </a:t>
            </a:r>
            <a:r>
              <a:rPr lang="en-US" b="1" u="sng" dirty="0" smtClean="0"/>
              <a:t>Preparation.</a:t>
            </a:r>
          </a:p>
          <a:p>
            <a:r>
              <a:rPr lang="en-US" dirty="0" smtClean="0"/>
              <a:t>That The Idea Is </a:t>
            </a:r>
            <a:r>
              <a:rPr lang="en-US" b="1" u="sng" dirty="0" smtClean="0"/>
              <a:t>Truly Innovative</a:t>
            </a:r>
            <a:r>
              <a:rPr lang="en-US" dirty="0" smtClean="0"/>
              <a:t>.</a:t>
            </a:r>
          </a:p>
          <a:p>
            <a:r>
              <a:rPr lang="en-US" dirty="0" smtClean="0"/>
              <a:t>That Demonstrates Clear Thinking With Respect To </a:t>
            </a:r>
            <a:r>
              <a:rPr lang="en-US" b="1" u="sng" dirty="0" smtClean="0"/>
              <a:t>Marketing &amp; Strategy</a:t>
            </a:r>
            <a:r>
              <a:rPr lang="en-US" dirty="0" smtClean="0"/>
              <a:t>.</a:t>
            </a:r>
          </a:p>
          <a:p>
            <a:r>
              <a:rPr lang="en-US" dirty="0" smtClean="0"/>
              <a:t>That The Idea Is </a:t>
            </a:r>
            <a:r>
              <a:rPr lang="en-US" b="1" u="sng" dirty="0" smtClean="0"/>
              <a:t>Viable</a:t>
            </a:r>
            <a:r>
              <a:rPr lang="en-US" dirty="0" smtClean="0"/>
              <a:t> and Can Be </a:t>
            </a:r>
            <a:r>
              <a:rPr lang="en-US" b="1" u="sng" dirty="0" smtClean="0"/>
              <a:t>Implemented</a:t>
            </a:r>
            <a:r>
              <a:rPr lang="en-US" dirty="0" smtClean="0"/>
              <a:t>.</a:t>
            </a:r>
          </a:p>
          <a:p>
            <a:r>
              <a:rPr lang="en-US" dirty="0" smtClean="0"/>
              <a:t>That Thorough Preparation of The Idea’s </a:t>
            </a:r>
            <a:r>
              <a:rPr lang="en-US" b="1" u="sng" dirty="0" smtClean="0"/>
              <a:t>Financial Plans</a:t>
            </a:r>
            <a:r>
              <a:rPr lang="en-US" dirty="0" smtClean="0"/>
              <a:t>.</a:t>
            </a:r>
          </a:p>
          <a:p>
            <a:endParaRPr lang="en-US" dirty="0"/>
          </a:p>
        </p:txBody>
      </p:sp>
      <p:sp>
        <p:nvSpPr>
          <p:cNvPr id="2" name="Title 1"/>
          <p:cNvSpPr>
            <a:spLocks noGrp="1"/>
          </p:cNvSpPr>
          <p:nvPr>
            <p:ph type="title"/>
          </p:nvPr>
        </p:nvSpPr>
        <p:spPr/>
        <p:txBody>
          <a:bodyPr>
            <a:normAutofit fontScale="90000"/>
          </a:bodyPr>
          <a:lstStyle/>
          <a:p>
            <a:r>
              <a:rPr lang="en-US" dirty="0" smtClean="0"/>
              <a:t>Each Presentation Must Demonstrate The Following Idea </a:t>
            </a:r>
            <a:r>
              <a:rPr lang="en-US" dirty="0" err="1" smtClean="0"/>
              <a:t>Charateristics</a:t>
            </a:r>
            <a:endParaRPr lang="en-US" dirty="0"/>
          </a:p>
        </p:txBody>
      </p:sp>
    </p:spTree>
    <p:extLst>
      <p:ext uri="{BB962C8B-B14F-4D97-AF65-F5344CB8AC3E}">
        <p14:creationId xmlns:p14="http://schemas.microsoft.com/office/powerpoint/2010/main" val="300277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For-Profit Business</a:t>
            </a:r>
          </a:p>
          <a:p>
            <a:r>
              <a:rPr lang="en-US" dirty="0" smtClean="0"/>
              <a:t>Not-For-Profit Business</a:t>
            </a:r>
          </a:p>
          <a:p>
            <a:r>
              <a:rPr lang="en-US" dirty="0" smtClean="0"/>
              <a:t>Issues Awareness Campaign</a:t>
            </a:r>
          </a:p>
          <a:p>
            <a:r>
              <a:rPr lang="en-US" dirty="0" smtClean="0"/>
              <a:t>Research &amp; Development Proposal</a:t>
            </a:r>
            <a:endParaRPr lang="en-US" dirty="0"/>
          </a:p>
        </p:txBody>
      </p:sp>
      <p:sp>
        <p:nvSpPr>
          <p:cNvPr id="2" name="Title 1"/>
          <p:cNvSpPr>
            <a:spLocks noGrp="1"/>
          </p:cNvSpPr>
          <p:nvPr>
            <p:ph type="title"/>
          </p:nvPr>
        </p:nvSpPr>
        <p:spPr/>
        <p:txBody>
          <a:bodyPr/>
          <a:lstStyle/>
          <a:p>
            <a:r>
              <a:rPr lang="en-US" dirty="0" smtClean="0"/>
              <a:t>The Following Ideas Are Eligible</a:t>
            </a:r>
            <a:endParaRPr lang="en-US" dirty="0"/>
          </a:p>
        </p:txBody>
      </p:sp>
    </p:spTree>
    <p:extLst>
      <p:ext uri="{BB962C8B-B14F-4D97-AF65-F5344CB8AC3E}">
        <p14:creationId xmlns:p14="http://schemas.microsoft.com/office/powerpoint/2010/main" val="272523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Convincing The Judges</a:t>
            </a:r>
            <a:endParaRPr lang="en-US" dirty="0"/>
          </a:p>
        </p:txBody>
      </p:sp>
      <p:sp>
        <p:nvSpPr>
          <p:cNvPr id="3" name="Content Placeholder 2"/>
          <p:cNvSpPr>
            <a:spLocks noGrp="1"/>
          </p:cNvSpPr>
          <p:nvPr>
            <p:ph idx="1"/>
          </p:nvPr>
        </p:nvSpPr>
        <p:spPr/>
        <p:txBody>
          <a:bodyPr/>
          <a:lstStyle/>
          <a:p>
            <a:r>
              <a:rPr lang="en-US" dirty="0" smtClean="0"/>
              <a:t>Is is a relevant problem?</a:t>
            </a:r>
          </a:p>
          <a:p>
            <a:r>
              <a:rPr lang="en-US" dirty="0" smtClean="0"/>
              <a:t>Is the solution viable?</a:t>
            </a:r>
          </a:p>
          <a:p>
            <a:r>
              <a:rPr lang="en-US" dirty="0" smtClean="0"/>
              <a:t>Can you beat the competition?</a:t>
            </a:r>
          </a:p>
          <a:p>
            <a:r>
              <a:rPr lang="en-US" dirty="0" smtClean="0"/>
              <a:t>What is special about your idea?</a:t>
            </a:r>
          </a:p>
          <a:p>
            <a:r>
              <a:rPr lang="en-US" dirty="0" smtClean="0"/>
              <a:t>Did you do your research?</a:t>
            </a:r>
            <a:endParaRPr lang="en-US" dirty="0"/>
          </a:p>
        </p:txBody>
      </p:sp>
      <p:pic>
        <p:nvPicPr>
          <p:cNvPr id="4" name="Picture 3"/>
          <p:cNvPicPr>
            <a:picLocks noChangeAspect="1"/>
          </p:cNvPicPr>
          <p:nvPr/>
        </p:nvPicPr>
        <p:blipFill>
          <a:blip r:embed="rId2"/>
          <a:stretch>
            <a:fillRect/>
          </a:stretch>
        </p:blipFill>
        <p:spPr>
          <a:xfrm>
            <a:off x="5506628" y="4835825"/>
            <a:ext cx="3301947" cy="1857992"/>
          </a:xfrm>
          <a:prstGeom prst="rect">
            <a:avLst/>
          </a:prstGeom>
        </p:spPr>
      </p:pic>
    </p:spTree>
    <p:extLst>
      <p:ext uri="{BB962C8B-B14F-4D97-AF65-F5344CB8AC3E}">
        <p14:creationId xmlns:p14="http://schemas.microsoft.com/office/powerpoint/2010/main" val="207302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Sure You Presentation </a:t>
            </a:r>
            <a:r>
              <a:rPr lang="is-IS" dirty="0" smtClean="0"/>
              <a:t>…</a:t>
            </a:r>
            <a:endParaRPr lang="en-US" dirty="0"/>
          </a:p>
        </p:txBody>
      </p:sp>
      <p:sp>
        <p:nvSpPr>
          <p:cNvPr id="3" name="Content Placeholder 2"/>
          <p:cNvSpPr>
            <a:spLocks noGrp="1"/>
          </p:cNvSpPr>
          <p:nvPr>
            <p:ph idx="1"/>
          </p:nvPr>
        </p:nvSpPr>
        <p:spPr/>
        <p:txBody>
          <a:bodyPr>
            <a:normAutofit fontScale="92500"/>
          </a:bodyPr>
          <a:lstStyle/>
          <a:p>
            <a:r>
              <a:rPr lang="en-US" dirty="0" smtClean="0"/>
              <a:t>Has a graphic or image on every slide.</a:t>
            </a:r>
          </a:p>
          <a:p>
            <a:r>
              <a:rPr lang="en-US" dirty="0" smtClean="0"/>
              <a:t>The more you can turn words into images or word art, the better.</a:t>
            </a:r>
          </a:p>
          <a:p>
            <a:r>
              <a:rPr lang="en-US" dirty="0" smtClean="0"/>
              <a:t>Only capitalize the first letter of every bullet.</a:t>
            </a:r>
          </a:p>
          <a:p>
            <a:r>
              <a:rPr lang="en-US" dirty="0" smtClean="0"/>
              <a:t>Try to use a very dark background with light colored lettering.</a:t>
            </a:r>
          </a:p>
          <a:p>
            <a:r>
              <a:rPr lang="en-US" dirty="0" smtClean="0"/>
              <a:t>No smaller that 30 point type.</a:t>
            </a:r>
          </a:p>
          <a:p>
            <a:r>
              <a:rPr lang="en-US" dirty="0" smtClean="0"/>
              <a:t>Test the presentation by putting it on a projector in one of our classrooms and stand in the back of the room.</a:t>
            </a:r>
          </a:p>
        </p:txBody>
      </p:sp>
    </p:spTree>
    <p:extLst>
      <p:ext uri="{BB962C8B-B14F-4D97-AF65-F5344CB8AC3E}">
        <p14:creationId xmlns:p14="http://schemas.microsoft.com/office/powerpoint/2010/main" val="4059121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 tips </a:t>
            </a:r>
            <a:r>
              <a:rPr lang="is-I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You must use PREPARED remarks.</a:t>
            </a:r>
          </a:p>
          <a:p>
            <a:r>
              <a:rPr lang="en-US" dirty="0" smtClean="0"/>
              <a:t>Print out these slides as “Notes” and put them in a 3-ring binder.</a:t>
            </a:r>
          </a:p>
          <a:p>
            <a:r>
              <a:rPr lang="en-US" dirty="0" smtClean="0"/>
              <a:t>You must practice your presentation at least 10 times.</a:t>
            </a:r>
          </a:p>
          <a:p>
            <a:r>
              <a:rPr lang="en-US" dirty="0" smtClean="0"/>
              <a:t>Make sure that you look at the audience members.</a:t>
            </a:r>
          </a:p>
          <a:p>
            <a:r>
              <a:rPr lang="en-US" dirty="0" smtClean="0"/>
              <a:t>Make sure you smile.</a:t>
            </a:r>
          </a:p>
          <a:p>
            <a:r>
              <a:rPr lang="en-US" dirty="0" smtClean="0"/>
              <a:t>Get EXCITED.  </a:t>
            </a:r>
          </a:p>
          <a:p>
            <a:r>
              <a:rPr lang="en-US" dirty="0" smtClean="0"/>
              <a:t>Show enthusiasm.</a:t>
            </a:r>
            <a:endParaRPr lang="en-US" dirty="0"/>
          </a:p>
        </p:txBody>
      </p:sp>
    </p:spTree>
    <p:extLst>
      <p:ext uri="{BB962C8B-B14F-4D97-AF65-F5344CB8AC3E}">
        <p14:creationId xmlns:p14="http://schemas.microsoft.com/office/powerpoint/2010/main" val="3599807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Name of Company and Preferably Some Kind of Logo</a:t>
            </a:r>
            <a:endParaRPr lang="en-US" dirty="0"/>
          </a:p>
        </p:txBody>
      </p:sp>
      <p:sp>
        <p:nvSpPr>
          <p:cNvPr id="3" name="Subtitle 2"/>
          <p:cNvSpPr>
            <a:spLocks noGrp="1"/>
          </p:cNvSpPr>
          <p:nvPr>
            <p:ph type="subTitle" idx="1"/>
          </p:nvPr>
        </p:nvSpPr>
        <p:spPr/>
        <p:txBody>
          <a:bodyPr/>
          <a:lstStyle/>
          <a:p>
            <a:r>
              <a:rPr lang="en-US" dirty="0" smtClean="0"/>
              <a:t>Presented By:</a:t>
            </a:r>
          </a:p>
          <a:p>
            <a:r>
              <a:rPr lang="en-US" dirty="0" smtClean="0"/>
              <a:t>(Team Member Names)</a:t>
            </a:r>
            <a:endParaRPr lang="en-US" dirty="0"/>
          </a:p>
        </p:txBody>
      </p:sp>
    </p:spTree>
    <p:extLst>
      <p:ext uri="{BB962C8B-B14F-4D97-AF65-F5344CB8AC3E}">
        <p14:creationId xmlns:p14="http://schemas.microsoft.com/office/powerpoint/2010/main" val="83279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Describe the problem in one sentence.</a:t>
            </a:r>
          </a:p>
          <a:p>
            <a:r>
              <a:rPr lang="en-US" dirty="0" smtClean="0"/>
              <a:t>Tell us why this is important.</a:t>
            </a:r>
          </a:p>
          <a:p>
            <a:r>
              <a:rPr lang="en-US" dirty="0" smtClean="0"/>
              <a:t>How many people are impacted.</a:t>
            </a:r>
          </a:p>
          <a:p>
            <a:r>
              <a:rPr lang="en-US" dirty="0" smtClean="0"/>
              <a:t>Cite a reference or references in terms of where you got the data.</a:t>
            </a:r>
            <a:endParaRPr lang="en-US" dirty="0"/>
          </a:p>
        </p:txBody>
      </p:sp>
      <p:sp>
        <p:nvSpPr>
          <p:cNvPr id="2" name="Title 1"/>
          <p:cNvSpPr>
            <a:spLocks noGrp="1"/>
          </p:cNvSpPr>
          <p:nvPr>
            <p:ph type="title"/>
          </p:nvPr>
        </p:nvSpPr>
        <p:spPr/>
        <p:txBody>
          <a:bodyPr/>
          <a:lstStyle/>
          <a:p>
            <a:r>
              <a:rPr lang="en-US" dirty="0" smtClean="0"/>
              <a:t>The Problem</a:t>
            </a:r>
            <a:endParaRPr lang="en-US" dirty="0"/>
          </a:p>
        </p:txBody>
      </p:sp>
    </p:spTree>
    <p:extLst>
      <p:ext uri="{BB962C8B-B14F-4D97-AF65-F5344CB8AC3E}">
        <p14:creationId xmlns:p14="http://schemas.microsoft.com/office/powerpoint/2010/main" val="6036912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94</TotalTime>
  <Words>2744</Words>
  <Application>Microsoft Macintosh PowerPoint</Application>
  <PresentationFormat>On-screen Show (4:3)</PresentationFormat>
  <Paragraphs>679</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Waveform</vt:lpstr>
      <vt:lpstr>Competitor Guidelines &amp; Presentation Template</vt:lpstr>
      <vt:lpstr>Guidelines IMPORTANT!</vt:lpstr>
      <vt:lpstr>Each Presentation Must Demonstrate The Following Idea Charateristics</vt:lpstr>
      <vt:lpstr>The Following Ideas Are Eligible</vt:lpstr>
      <vt:lpstr>Keys To Convincing The Judges</vt:lpstr>
      <vt:lpstr>Make Sure You Presentation …</vt:lpstr>
      <vt:lpstr>Speaking tips ….</vt:lpstr>
      <vt:lpstr>Name of Company and Preferably Some Kind of Logo</vt:lpstr>
      <vt:lpstr>The Problem</vt:lpstr>
      <vt:lpstr>The Solution: Our Business Model</vt:lpstr>
      <vt:lpstr>Features &amp; Benefits</vt:lpstr>
      <vt:lpstr>Our Competition</vt:lpstr>
      <vt:lpstr>The Innovation: Why We Will Beat Our Competition</vt:lpstr>
      <vt:lpstr>Our Marketing Mix: Product, Place, Price &amp; Promotion</vt:lpstr>
      <vt:lpstr>How We Decided On Our Price</vt:lpstr>
      <vt:lpstr>How We Will Promote It</vt:lpstr>
      <vt:lpstr>Our Team: Our Special Skills</vt:lpstr>
      <vt:lpstr>Revenue Projections</vt:lpstr>
      <vt:lpstr>Monthly Expenses</vt:lpstr>
      <vt:lpstr>One Year Statement of Operations</vt:lpstr>
      <vt:lpstr>Three Year Statement of Operations</vt:lpstr>
      <vt:lpstr>How Much We Seek To Raise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Allison</dc:creator>
  <cp:lastModifiedBy>Christian Allison</cp:lastModifiedBy>
  <cp:revision>13</cp:revision>
  <dcterms:created xsi:type="dcterms:W3CDTF">2018-04-15T18:48:53Z</dcterms:created>
  <dcterms:modified xsi:type="dcterms:W3CDTF">2019-04-28T17:08:07Z</dcterms:modified>
</cp:coreProperties>
</file>